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7" r:id="rId10"/>
    <p:sldId id="268" r:id="rId11"/>
    <p:sldId id="272" r:id="rId12"/>
    <p:sldId id="270" r:id="rId13"/>
    <p:sldId id="273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99CC-7402-4DD5-A5CC-BB0A40E98760}" type="datetimeFigureOut">
              <a:rPr lang="en-US" smtClean="0"/>
              <a:pPr/>
              <a:t>1/14/2015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AAEA-ABF6-45EB-96EF-F346FE932694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99CC-7402-4DD5-A5CC-BB0A40E98760}" type="datetimeFigureOut">
              <a:rPr lang="en-US" smtClean="0"/>
              <a:pPr/>
              <a:t>1/14/2015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AAEA-ABF6-45EB-96EF-F346FE93269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99CC-7402-4DD5-A5CC-BB0A40E98760}" type="datetimeFigureOut">
              <a:rPr lang="en-US" smtClean="0"/>
              <a:pPr/>
              <a:t>1/14/2015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AAEA-ABF6-45EB-96EF-F346FE93269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99CC-7402-4DD5-A5CC-BB0A40E98760}" type="datetimeFigureOut">
              <a:rPr lang="en-US" smtClean="0"/>
              <a:pPr/>
              <a:t>1/14/2015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AAEA-ABF6-45EB-96EF-F346FE93269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99CC-7402-4DD5-A5CC-BB0A40E98760}" type="datetimeFigureOut">
              <a:rPr lang="en-US" smtClean="0"/>
              <a:pPr/>
              <a:t>1/14/2015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AAEA-ABF6-45EB-96EF-F346FE932694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99CC-7402-4DD5-A5CC-BB0A40E98760}" type="datetimeFigureOut">
              <a:rPr lang="en-US" smtClean="0"/>
              <a:pPr/>
              <a:t>1/14/2015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AAEA-ABF6-45EB-96EF-F346FE93269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99CC-7402-4DD5-A5CC-BB0A40E98760}" type="datetimeFigureOut">
              <a:rPr lang="en-US" smtClean="0"/>
              <a:pPr/>
              <a:t>1/14/2015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AAEA-ABF6-45EB-96EF-F346FE932694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99CC-7402-4DD5-A5CC-BB0A40E98760}" type="datetimeFigureOut">
              <a:rPr lang="en-US" smtClean="0"/>
              <a:pPr/>
              <a:t>1/14/2015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AAEA-ABF6-45EB-96EF-F346FE93269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99CC-7402-4DD5-A5CC-BB0A40E98760}" type="datetimeFigureOut">
              <a:rPr lang="en-US" smtClean="0"/>
              <a:pPr/>
              <a:t>1/14/2015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AAEA-ABF6-45EB-96EF-F346FE93269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99CC-7402-4DD5-A5CC-BB0A40E98760}" type="datetimeFigureOut">
              <a:rPr lang="en-US" smtClean="0"/>
              <a:pPr/>
              <a:t>1/14/2015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AAEA-ABF6-45EB-96EF-F346FE932694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99CC-7402-4DD5-A5CC-BB0A40E98760}" type="datetimeFigureOut">
              <a:rPr lang="en-US" smtClean="0"/>
              <a:pPr/>
              <a:t>1/14/2015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AAEA-ABF6-45EB-96EF-F346FE93269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22599CC-7402-4DD5-A5CC-BB0A40E98760}" type="datetimeFigureOut">
              <a:rPr lang="en-US" smtClean="0"/>
              <a:pPr/>
              <a:t>1/14/2015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21EAAEA-ABF6-45EB-96EF-F346FE932694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848600" cy="2534121"/>
          </a:xfrm>
        </p:spPr>
        <p:txBody>
          <a:bodyPr>
            <a:normAutofit fontScale="90000"/>
          </a:bodyPr>
          <a:lstStyle/>
          <a:p>
            <a:pPr algn="ctr"/>
            <a:r>
              <a:rPr lang="en-CA" sz="5400" b="1" dirty="0" smtClean="0"/>
              <a:t>Course in CAWS:</a:t>
            </a:r>
            <a:br>
              <a:rPr lang="en-CA" sz="5400" b="1" dirty="0" smtClean="0"/>
            </a:br>
            <a:r>
              <a:rPr lang="en-CA" sz="5400" dirty="0" smtClean="0">
                <a:solidFill>
                  <a:srgbClr val="0070C0"/>
                </a:solidFill>
              </a:rPr>
              <a:t>Canada </a:t>
            </a:r>
            <a:r>
              <a:rPr lang="en-CA" sz="5400" dirty="0" smtClean="0">
                <a:solidFill>
                  <a:srgbClr val="0070C0"/>
                </a:solidFill>
              </a:rPr>
              <a:t>and World Studies</a:t>
            </a:r>
            <a:endParaRPr lang="en-CA" sz="54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6640" cy="2012032"/>
          </a:xfrm>
        </p:spPr>
        <p:txBody>
          <a:bodyPr>
            <a:normAutofit/>
          </a:bodyPr>
          <a:lstStyle/>
          <a:p>
            <a:pPr algn="ctr"/>
            <a:r>
              <a:rPr lang="en-CA" sz="4000" b="1" i="1" dirty="0" smtClean="0"/>
              <a:t>History and </a:t>
            </a:r>
            <a:r>
              <a:rPr lang="en-CA" sz="4000" b="1" i="1" dirty="0" smtClean="0"/>
              <a:t>Geography:</a:t>
            </a:r>
          </a:p>
          <a:p>
            <a:pPr algn="ctr"/>
            <a:r>
              <a:rPr lang="en-CA" sz="4000" i="1" dirty="0" smtClean="0"/>
              <a:t>The </a:t>
            </a:r>
            <a:r>
              <a:rPr lang="en-CA" sz="4000" i="1" dirty="0" smtClean="0"/>
              <a:t>World Awaits…</a:t>
            </a:r>
            <a:endParaRPr lang="en-CA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b="1" dirty="0" smtClean="0"/>
              <a:t>CGR4M – Environment and Resource Management</a:t>
            </a:r>
            <a:endParaRPr lang="en-CA" b="1" dirty="0"/>
          </a:p>
        </p:txBody>
      </p:sp>
      <p:pic>
        <p:nvPicPr>
          <p:cNvPr id="6" name="Content Placeholder 5" descr="a1598e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2120" y="1856079"/>
            <a:ext cx="3168352" cy="2214029"/>
          </a:xfrm>
        </p:spPr>
      </p:pic>
      <p:sp>
        <p:nvSpPr>
          <p:cNvPr id="4" name="Rectangle 3"/>
          <p:cNvSpPr/>
          <p:nvPr/>
        </p:nvSpPr>
        <p:spPr>
          <a:xfrm>
            <a:off x="323528" y="1844824"/>
            <a:ext cx="51546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Pre-Requisite</a:t>
            </a:r>
            <a:r>
              <a:rPr lang="en-CA" dirty="0"/>
              <a:t>: Any </a:t>
            </a:r>
            <a:r>
              <a:rPr lang="en-CA" b="1" dirty="0" smtClean="0"/>
              <a:t>U/M</a:t>
            </a:r>
            <a:r>
              <a:rPr lang="en-CA" dirty="0" smtClean="0"/>
              <a:t> </a:t>
            </a:r>
            <a:r>
              <a:rPr lang="en-CA" dirty="0"/>
              <a:t>level course in </a:t>
            </a:r>
            <a:r>
              <a:rPr lang="en-CA" dirty="0" smtClean="0"/>
              <a:t>English, Canadian </a:t>
            </a:r>
            <a:r>
              <a:rPr lang="en-CA" dirty="0"/>
              <a:t>and World Studies or Social Sciences and </a:t>
            </a:r>
            <a:r>
              <a:rPr lang="en-CA" dirty="0" smtClean="0"/>
              <a:t>Humanities</a:t>
            </a:r>
          </a:p>
          <a:p>
            <a:r>
              <a:rPr lang="en-CA" b="1" dirty="0" smtClean="0"/>
              <a:t>Pg</a:t>
            </a:r>
            <a:r>
              <a:rPr lang="en-CA" b="1" dirty="0"/>
              <a:t>. </a:t>
            </a:r>
            <a:r>
              <a:rPr lang="en-CA" b="1" dirty="0" smtClean="0"/>
              <a:t>12 </a:t>
            </a:r>
            <a:r>
              <a:rPr lang="en-CA" dirty="0"/>
              <a:t>in </a:t>
            </a:r>
            <a:r>
              <a:rPr lang="en-CA" dirty="0" smtClean="0"/>
              <a:t>Course Calendar</a:t>
            </a:r>
            <a:endParaRPr lang="en-US" dirty="0"/>
          </a:p>
          <a:p>
            <a:endParaRPr lang="en-CA" dirty="0"/>
          </a:p>
        </p:txBody>
      </p:sp>
      <p:pic>
        <p:nvPicPr>
          <p:cNvPr id="4098" name="Picture 2" descr="http://images.nationalgeographic.com/wpf/media-live/photos/000/166/cache/article-pollution_16647_600x4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69179"/>
            <a:ext cx="3186515" cy="229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srh.noaa.gov/images/bmx/gislay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327" y="3520676"/>
            <a:ext cx="2706365" cy="294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media2.s-nbcnews.com/j/msnbc/Components/Photos/050301/050301_recycle_vmed_7a.grid-4x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33" y="3322152"/>
            <a:ext cx="2229840" cy="305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33400"/>
            <a:ext cx="8928992" cy="116740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CGW4U – Canadian World Issues: A Geographic </a:t>
            </a:r>
            <a:r>
              <a:rPr lang="en-US" b="1" dirty="0" smtClean="0"/>
              <a:t>Analysis</a:t>
            </a:r>
            <a:endParaRPr lang="en-CA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32176"/>
          </a:xfrm>
        </p:spPr>
        <p:txBody>
          <a:bodyPr/>
          <a:lstStyle/>
          <a:p>
            <a:r>
              <a:rPr lang="en-US" sz="1800" b="1" dirty="0"/>
              <a:t>Pre-Requisite</a:t>
            </a:r>
            <a:r>
              <a:rPr lang="en-CA" sz="1800" dirty="0"/>
              <a:t>: Any </a:t>
            </a:r>
            <a:r>
              <a:rPr lang="en-CA" sz="1800" b="1" dirty="0"/>
              <a:t>U/M</a:t>
            </a:r>
            <a:r>
              <a:rPr lang="en-CA" sz="1800" dirty="0"/>
              <a:t> level course in English, Canadian and World Studies or Social Sciences and </a:t>
            </a:r>
            <a:r>
              <a:rPr lang="en-CA" sz="1800" dirty="0" smtClean="0"/>
              <a:t>Humanities</a:t>
            </a:r>
          </a:p>
          <a:p>
            <a:r>
              <a:rPr lang="en-CA" sz="1800" b="1" dirty="0" smtClean="0"/>
              <a:t>Pg</a:t>
            </a:r>
            <a:r>
              <a:rPr lang="en-CA" sz="1800" b="1" dirty="0"/>
              <a:t>. </a:t>
            </a:r>
            <a:r>
              <a:rPr lang="en-CA" sz="1800" b="1" dirty="0" smtClean="0"/>
              <a:t>12 </a:t>
            </a:r>
            <a:r>
              <a:rPr lang="en-CA" sz="1800" dirty="0"/>
              <a:t>in Course Calendar</a:t>
            </a:r>
            <a:endParaRPr lang="en-US" sz="1800" dirty="0"/>
          </a:p>
          <a:p>
            <a:endParaRPr lang="en-CA" sz="1800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31" y="3861048"/>
            <a:ext cx="3130023" cy="2209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187" y="3514574"/>
            <a:ext cx="4427984" cy="290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37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8497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CA" b="1" dirty="0" smtClean="0"/>
              <a:t>CLN4U </a:t>
            </a:r>
            <a:r>
              <a:rPr lang="en-CA" b="1" dirty="0" smtClean="0"/>
              <a:t>– Canada and International Law</a:t>
            </a:r>
            <a:endParaRPr lang="en-CA" b="1" dirty="0"/>
          </a:p>
        </p:txBody>
      </p:sp>
      <p:pic>
        <p:nvPicPr>
          <p:cNvPr id="5" name="Content Placeholder 4" descr="lawyer_jokes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08498" y="3854936"/>
            <a:ext cx="2440949" cy="288032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1673352"/>
            <a:ext cx="4258816" cy="1971672"/>
          </a:xfrm>
        </p:spPr>
        <p:txBody>
          <a:bodyPr/>
          <a:lstStyle/>
          <a:p>
            <a:r>
              <a:rPr lang="en-US" sz="1800" b="1" dirty="0"/>
              <a:t>Pre-Requisite</a:t>
            </a:r>
            <a:r>
              <a:rPr lang="en-CA" sz="1800" dirty="0"/>
              <a:t>: Any </a:t>
            </a:r>
            <a:r>
              <a:rPr lang="en-CA" sz="1800" b="1" dirty="0"/>
              <a:t>U/M</a:t>
            </a:r>
            <a:r>
              <a:rPr lang="en-CA" sz="1800" dirty="0"/>
              <a:t> level course in English, Canadian and World Studies or Social Sciences and Humanities </a:t>
            </a:r>
            <a:endParaRPr lang="en-CA" sz="1800" dirty="0" smtClean="0"/>
          </a:p>
          <a:p>
            <a:r>
              <a:rPr lang="en-US" sz="1800" dirty="0" smtClean="0"/>
              <a:t>CLU3M not necessary </a:t>
            </a:r>
            <a:endParaRPr lang="en-US" sz="1800" dirty="0" smtClean="0"/>
          </a:p>
          <a:p>
            <a:r>
              <a:rPr lang="en-CA" sz="1800" b="1" dirty="0" smtClean="0"/>
              <a:t>Pg</a:t>
            </a:r>
            <a:r>
              <a:rPr lang="en-CA" sz="1800" b="1" dirty="0"/>
              <a:t>. </a:t>
            </a:r>
            <a:r>
              <a:rPr lang="en-CA" sz="1800" b="1" dirty="0" smtClean="0"/>
              <a:t>12 </a:t>
            </a:r>
            <a:r>
              <a:rPr lang="en-CA" sz="1800" dirty="0" smtClean="0"/>
              <a:t>in </a:t>
            </a:r>
            <a:r>
              <a:rPr lang="en-CA" sz="1800" dirty="0"/>
              <a:t>Course Calendar</a:t>
            </a:r>
            <a:endParaRPr lang="en-US" sz="1800" dirty="0"/>
          </a:p>
          <a:p>
            <a:endParaRPr lang="en-CA" sz="1800" dirty="0"/>
          </a:p>
          <a:p>
            <a:endParaRPr lang="en-CA" dirty="0"/>
          </a:p>
        </p:txBody>
      </p:sp>
      <p:pic>
        <p:nvPicPr>
          <p:cNvPr id="5124" name="Picture 4" descr="http://yfile.news.yorku.ca/files/2013/01/Osgoode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33056"/>
            <a:ext cx="1966739" cy="272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www.emplaw.co.uk/images/website/featured-content_tabbed/law-guide_boo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42588"/>
            <a:ext cx="3305175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motorcycleaccidentlawyerpa.com/wp-content/uploads/2013/05/motorcycle-personal-injury-settlement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73" y="4342596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HSC4M – World Cultures</a:t>
            </a:r>
            <a:endParaRPr lang="en-CA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3178696" cy="471830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First time being offered for next year!</a:t>
            </a:r>
          </a:p>
          <a:p>
            <a:r>
              <a:rPr lang="en-US" sz="2000" b="1" dirty="0"/>
              <a:t>Pre-Requisite</a:t>
            </a:r>
            <a:r>
              <a:rPr lang="en-CA" sz="2000" dirty="0"/>
              <a:t>: Any </a:t>
            </a:r>
            <a:r>
              <a:rPr lang="en-CA" sz="2000" b="1" dirty="0"/>
              <a:t>U/M</a:t>
            </a:r>
            <a:r>
              <a:rPr lang="en-CA" sz="2000" dirty="0"/>
              <a:t> level course in English, Canadian and World Studies or Social Sciences and </a:t>
            </a:r>
            <a:r>
              <a:rPr lang="en-CA" sz="2000" dirty="0" smtClean="0"/>
              <a:t>Humanities</a:t>
            </a:r>
          </a:p>
          <a:p>
            <a:r>
              <a:rPr lang="en-CA" sz="2000" b="1" dirty="0" smtClean="0"/>
              <a:t>Pg. 20 </a:t>
            </a:r>
            <a:r>
              <a:rPr lang="en-CA" sz="2000" dirty="0" smtClean="0"/>
              <a:t>in Course Calendar (In Social Sciences and Humanities Dept. but taught by </a:t>
            </a:r>
            <a:r>
              <a:rPr lang="en-CA" sz="2000" b="1" dirty="0" smtClean="0"/>
              <a:t>CAWS!</a:t>
            </a:r>
            <a:r>
              <a:rPr lang="en-CA" sz="2000" dirty="0" smtClean="0"/>
              <a:t>) </a:t>
            </a:r>
            <a:endParaRPr lang="en-CA" sz="2000" dirty="0"/>
          </a:p>
          <a:p>
            <a:endParaRPr lang="en-CA" sz="2000" dirty="0"/>
          </a:p>
        </p:txBody>
      </p:sp>
      <p:pic>
        <p:nvPicPr>
          <p:cNvPr id="1026" name="Picture 2" descr="http://titleboxingclub.com/wp-content/uploads/2013/08/cultures-weight-loss-tip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88" y="1593272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heprospect.net/wp-content/uploads/2014/03/2866-48pcFloorPuzzle-ChildrenAroundtheWorl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92770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.gapyear.com/images/made/images/content/11.0817-mjs_ft_cultural-gap-year-16_582_3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621184"/>
            <a:ext cx="2303190" cy="153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jjbonline.net/wp-content/uploads/2013/06/boombah-one-world-many-cultur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173" y="2420888"/>
            <a:ext cx="2368264" cy="133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690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CA" dirty="0" smtClean="0"/>
              <a:t>Welcome to history and geography!!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6640" cy="1752600"/>
          </a:xfrm>
        </p:spPr>
        <p:txBody>
          <a:bodyPr/>
          <a:lstStyle/>
          <a:p>
            <a:pPr algn="ctr"/>
            <a:r>
              <a:rPr lang="en-CA" dirty="0" smtClean="0"/>
              <a:t>If you have questions ask any member of the Canadian and World Studies Department</a:t>
            </a:r>
            <a:r>
              <a:rPr lang="en-CA" dirty="0" smtClean="0"/>
              <a:t>!</a:t>
            </a:r>
          </a:p>
          <a:p>
            <a:pPr algn="ctr"/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CGG30R – Travel and Tourism</a:t>
            </a:r>
            <a:endParaRPr lang="en-CA" b="1" dirty="0"/>
          </a:p>
        </p:txBody>
      </p:sp>
      <p:pic>
        <p:nvPicPr>
          <p:cNvPr id="4" name="Content Placeholder 3" descr="2006-09-27__point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6696" y="1628800"/>
            <a:ext cx="5929354" cy="3929090"/>
          </a:xfrm>
        </p:spPr>
      </p:pic>
      <p:sp>
        <p:nvSpPr>
          <p:cNvPr id="5" name="TextBox 4"/>
          <p:cNvSpPr txBox="1"/>
          <p:nvPr/>
        </p:nvSpPr>
        <p:spPr>
          <a:xfrm>
            <a:off x="179512" y="1844824"/>
            <a:ext cx="21602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Pre-Requisite</a:t>
            </a:r>
            <a:r>
              <a:rPr lang="en-CA" b="1" dirty="0" smtClean="0"/>
              <a:t>:</a:t>
            </a:r>
          </a:p>
          <a:p>
            <a:r>
              <a:rPr lang="en-US" dirty="0" smtClean="0"/>
              <a:t>CGC1D/1P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Culm. Activity: Usually the “Dream Vacation</a:t>
            </a:r>
            <a:r>
              <a:rPr lang="en-US" dirty="0" smtClean="0"/>
              <a:t>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b="1" dirty="0"/>
              <a:t>Pg. </a:t>
            </a:r>
            <a:r>
              <a:rPr lang="en-CA" b="1" dirty="0" smtClean="0"/>
              <a:t>12 </a:t>
            </a:r>
            <a:r>
              <a:rPr lang="en-CA" dirty="0"/>
              <a:t>in Course </a:t>
            </a:r>
            <a:r>
              <a:rPr lang="en-CA" dirty="0" smtClean="0"/>
              <a:t>Calendar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CHA3U – American History</a:t>
            </a:r>
            <a:endParaRPr lang="en-CA" b="1" dirty="0"/>
          </a:p>
        </p:txBody>
      </p:sp>
      <p:pic>
        <p:nvPicPr>
          <p:cNvPr id="5" name="Content Placeholder 4" descr="statue-of-libert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784" y="1628800"/>
            <a:ext cx="3333750" cy="4838700"/>
          </a:xfrm>
        </p:spPr>
      </p:pic>
      <p:pic>
        <p:nvPicPr>
          <p:cNvPr id="6" name="Content Placeholder 5" descr="1046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5940152" y="1628800"/>
            <a:ext cx="3082925" cy="4824536"/>
          </a:xfrm>
        </p:spPr>
      </p:pic>
      <p:sp>
        <p:nvSpPr>
          <p:cNvPr id="3" name="TextBox 2"/>
          <p:cNvSpPr txBox="1"/>
          <p:nvPr/>
        </p:nvSpPr>
        <p:spPr>
          <a:xfrm>
            <a:off x="179512" y="1844824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Pre-Requisite</a:t>
            </a:r>
            <a:r>
              <a:rPr lang="en-CA" b="1" dirty="0" smtClean="0"/>
              <a:t>:</a:t>
            </a:r>
          </a:p>
          <a:p>
            <a:r>
              <a:rPr lang="en-US" dirty="0" smtClean="0"/>
              <a:t>CHC2D/2P</a:t>
            </a:r>
          </a:p>
          <a:p>
            <a:r>
              <a:rPr lang="en-CA" b="1" dirty="0"/>
              <a:t>Pg. </a:t>
            </a:r>
            <a:r>
              <a:rPr lang="en-CA" b="1" dirty="0" smtClean="0"/>
              <a:t>13 </a:t>
            </a:r>
            <a:r>
              <a:rPr lang="en-CA" dirty="0"/>
              <a:t>in Course Calendar</a:t>
            </a:r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b="1" dirty="0" smtClean="0"/>
              <a:t>CHW3M – World History to the End of the </a:t>
            </a:r>
            <a:r>
              <a:rPr lang="en-CA" b="1" dirty="0" smtClean="0"/>
              <a:t>15</a:t>
            </a:r>
            <a:r>
              <a:rPr lang="en-CA" b="1" baseline="30000" dirty="0" smtClean="0"/>
              <a:t>t</a:t>
            </a:r>
            <a:r>
              <a:rPr lang="en-CA" b="1" baseline="30000" dirty="0" smtClean="0"/>
              <a:t>h</a:t>
            </a:r>
            <a:r>
              <a:rPr lang="en-CA" b="1" dirty="0" smtClean="0"/>
              <a:t> </a:t>
            </a:r>
            <a:r>
              <a:rPr lang="en-CA" b="1" dirty="0" smtClean="0"/>
              <a:t>Century </a:t>
            </a:r>
            <a:endParaRPr lang="en-CA" b="1" dirty="0"/>
          </a:p>
        </p:txBody>
      </p:sp>
      <p:pic>
        <p:nvPicPr>
          <p:cNvPr id="5" name="Content Placeholder 4" descr="roman_colosseum_insid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99592" y="3789040"/>
            <a:ext cx="4038600" cy="2689707"/>
          </a:xfrm>
        </p:spPr>
      </p:pic>
      <p:pic>
        <p:nvPicPr>
          <p:cNvPr id="6" name="Content Placeholder 5" descr="greece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32040" y="3717032"/>
            <a:ext cx="3066704" cy="2847229"/>
          </a:xfrm>
        </p:spPr>
      </p:pic>
      <p:sp>
        <p:nvSpPr>
          <p:cNvPr id="7" name="TextBox 6"/>
          <p:cNvSpPr txBox="1"/>
          <p:nvPr/>
        </p:nvSpPr>
        <p:spPr>
          <a:xfrm>
            <a:off x="179512" y="1844824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Pre-Requisite</a:t>
            </a:r>
            <a:r>
              <a:rPr lang="en-CA" b="1" dirty="0" smtClean="0"/>
              <a:t>:</a:t>
            </a:r>
          </a:p>
          <a:p>
            <a:r>
              <a:rPr lang="en-US" dirty="0" smtClean="0"/>
              <a:t>CHC2D/2P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Sometimes called </a:t>
            </a:r>
            <a:r>
              <a:rPr lang="en-US" b="1" dirty="0" smtClean="0">
                <a:solidFill>
                  <a:srgbClr val="C00000"/>
                </a:solidFill>
              </a:rPr>
              <a:t>Ancient History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Mesopotamia, Egypt, Greece, Rome, and Medieval </a:t>
            </a:r>
            <a:r>
              <a:rPr lang="en-US" dirty="0" smtClean="0"/>
              <a:t>Europe</a:t>
            </a:r>
          </a:p>
          <a:p>
            <a:r>
              <a:rPr lang="en-CA" b="1" dirty="0"/>
              <a:t>Pg. </a:t>
            </a:r>
            <a:r>
              <a:rPr lang="en-CA" b="1" dirty="0" smtClean="0"/>
              <a:t>13 </a:t>
            </a:r>
            <a:r>
              <a:rPr lang="en-CA" dirty="0"/>
              <a:t>in Course Calendar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8497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CA" b="1" dirty="0" smtClean="0"/>
              <a:t>CLU3M – </a:t>
            </a:r>
            <a:r>
              <a:rPr lang="en-CA" b="1" dirty="0" smtClean="0"/>
              <a:t>Understanding Canadian </a:t>
            </a:r>
            <a:r>
              <a:rPr lang="en-CA" b="1" dirty="0" smtClean="0"/>
              <a:t>Law</a:t>
            </a:r>
            <a:endParaRPr lang="en-CA" b="1" dirty="0"/>
          </a:p>
        </p:txBody>
      </p:sp>
      <p:pic>
        <p:nvPicPr>
          <p:cNvPr id="5" name="Content Placeholder 4" descr="gave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00" y="1628800"/>
            <a:ext cx="3500462" cy="4071966"/>
          </a:xfrm>
        </p:spPr>
      </p:pic>
      <p:pic>
        <p:nvPicPr>
          <p:cNvPr id="6" name="Content Placeholder 5" descr="down-wit-opp_medium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86348" y="1484784"/>
            <a:ext cx="3857652" cy="4286280"/>
          </a:xfrm>
        </p:spPr>
      </p:pic>
      <p:sp>
        <p:nvSpPr>
          <p:cNvPr id="7" name="TextBox 6"/>
          <p:cNvSpPr txBox="1"/>
          <p:nvPr/>
        </p:nvSpPr>
        <p:spPr>
          <a:xfrm>
            <a:off x="3563888" y="1844824"/>
            <a:ext cx="20882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Pre-Requisite</a:t>
            </a:r>
            <a:r>
              <a:rPr lang="en-CA" b="1" dirty="0" smtClean="0"/>
              <a:t>:</a:t>
            </a:r>
          </a:p>
          <a:p>
            <a:r>
              <a:rPr lang="en-US" dirty="0" smtClean="0"/>
              <a:t>CHC2D/2P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Criminal Law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Civil </a:t>
            </a:r>
            <a:r>
              <a:rPr lang="en-US" dirty="0" smtClean="0"/>
              <a:t>Law</a:t>
            </a:r>
          </a:p>
          <a:p>
            <a:r>
              <a:rPr lang="en-CA" b="1" dirty="0"/>
              <a:t>Pg. </a:t>
            </a:r>
            <a:r>
              <a:rPr lang="en-CA" b="1" dirty="0" smtClean="0"/>
              <a:t>12 </a:t>
            </a:r>
            <a:r>
              <a:rPr lang="en-CA" dirty="0"/>
              <a:t>in Course Calendar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HSP3U/3C – </a:t>
            </a:r>
            <a:r>
              <a:rPr lang="en-CA" b="1" dirty="0" err="1" smtClean="0"/>
              <a:t>Anthro</a:t>
            </a:r>
            <a:r>
              <a:rPr lang="en-CA" b="1" dirty="0" smtClean="0"/>
              <a:t>/Psych/Socio</a:t>
            </a:r>
            <a:endParaRPr lang="en-CA" b="1" dirty="0"/>
          </a:p>
        </p:txBody>
      </p:sp>
      <p:pic>
        <p:nvPicPr>
          <p:cNvPr id="5" name="Content Placeholder 4" descr="around_worl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1560" y="3356992"/>
            <a:ext cx="4038600" cy="3300361"/>
          </a:xfrm>
        </p:spPr>
      </p:pic>
      <p:pic>
        <p:nvPicPr>
          <p:cNvPr id="6" name="Content Placeholder 5" descr="Psychology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8024" y="2996952"/>
            <a:ext cx="3643337" cy="3714776"/>
          </a:xfrm>
        </p:spPr>
      </p:pic>
      <p:sp>
        <p:nvSpPr>
          <p:cNvPr id="7" name="TextBox 6"/>
          <p:cNvSpPr txBox="1"/>
          <p:nvPr/>
        </p:nvSpPr>
        <p:spPr>
          <a:xfrm>
            <a:off x="179512" y="1484784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Pre-Requisite for 3C</a:t>
            </a:r>
            <a:r>
              <a:rPr lang="en-CA" dirty="0" smtClean="0"/>
              <a:t>: None, but ENG2D/2P and </a:t>
            </a:r>
            <a:r>
              <a:rPr lang="en-US" dirty="0" smtClean="0"/>
              <a:t>CHC2D/2P are good preparation</a:t>
            </a:r>
          </a:p>
          <a:p>
            <a:r>
              <a:rPr lang="en-US" b="1" dirty="0"/>
              <a:t>Pre-Requisite for </a:t>
            </a:r>
            <a:r>
              <a:rPr lang="en-US" b="1" dirty="0" smtClean="0"/>
              <a:t>3U</a:t>
            </a:r>
            <a:r>
              <a:rPr lang="en-CA" dirty="0" smtClean="0"/>
              <a:t>: ENG2D or </a:t>
            </a:r>
            <a:r>
              <a:rPr lang="en-US" dirty="0" smtClean="0"/>
              <a:t>CHC2D are </a:t>
            </a:r>
            <a:r>
              <a:rPr lang="en-US" dirty="0"/>
              <a:t>good </a:t>
            </a:r>
            <a:r>
              <a:rPr lang="en-US" dirty="0" smtClean="0"/>
              <a:t>preparation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good prep for HSB4U: Challenge and Change</a:t>
            </a:r>
            <a:endParaRPr lang="en-US" dirty="0"/>
          </a:p>
          <a:p>
            <a:r>
              <a:rPr lang="en-CA" b="1" dirty="0"/>
              <a:t>Pg. 20 </a:t>
            </a:r>
            <a:r>
              <a:rPr lang="en-CA" dirty="0"/>
              <a:t>in Course Calendar (In Social Sciences and Humanities Dept. but taught by </a:t>
            </a:r>
            <a:r>
              <a:rPr lang="en-CA" b="1" dirty="0"/>
              <a:t>CAWS!</a:t>
            </a:r>
            <a:r>
              <a:rPr lang="en-CA" dirty="0"/>
              <a:t>)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b="1" dirty="0" smtClean="0"/>
              <a:t>NDW4M – Indigenous Peoples in a Global Context</a:t>
            </a:r>
            <a:endParaRPr lang="en-CA" b="1" dirty="0"/>
          </a:p>
        </p:txBody>
      </p:sp>
      <p:pic>
        <p:nvPicPr>
          <p:cNvPr id="5" name="Content Placeholder 4" descr="maori-warrio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1600" y="4056575"/>
            <a:ext cx="1944216" cy="2655576"/>
          </a:xfrm>
        </p:spPr>
      </p:pic>
      <p:pic>
        <p:nvPicPr>
          <p:cNvPr id="6" name="Content Placeholder 5" descr="in_img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00825" y="2031716"/>
            <a:ext cx="2117235" cy="2405396"/>
          </a:xfrm>
        </p:spPr>
      </p:pic>
      <p:sp>
        <p:nvSpPr>
          <p:cNvPr id="7" name="TextBox 6"/>
          <p:cNvSpPr txBox="1"/>
          <p:nvPr/>
        </p:nvSpPr>
        <p:spPr>
          <a:xfrm>
            <a:off x="179512" y="1844824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Pre-Requisite</a:t>
            </a:r>
            <a:r>
              <a:rPr lang="en-CA" dirty="0" smtClean="0"/>
              <a:t>: Any </a:t>
            </a:r>
            <a:r>
              <a:rPr lang="en-CA" b="1" dirty="0" smtClean="0"/>
              <a:t>U/C/M</a:t>
            </a:r>
            <a:r>
              <a:rPr lang="en-CA" dirty="0" smtClean="0"/>
              <a:t> level course in Canadian and World Studies or Social Sciences and Humanities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Culminating Activity: The Indigenous Fair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Strong Grade 10 students are often allowed </a:t>
            </a:r>
            <a:r>
              <a:rPr lang="en-US" dirty="0" smtClean="0"/>
              <a:t>in</a:t>
            </a:r>
          </a:p>
          <a:p>
            <a:r>
              <a:rPr lang="en-CA" b="1" dirty="0"/>
              <a:t>Pg. 13 </a:t>
            </a:r>
            <a:r>
              <a:rPr lang="en-CA" dirty="0"/>
              <a:t>in Course Calendar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378" y="4716718"/>
            <a:ext cx="2571750" cy="1781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530559"/>
            <a:ext cx="3214861" cy="2153495"/>
          </a:xfrm>
          <a:prstGeom prst="rect">
            <a:avLst/>
          </a:prstGeom>
        </p:spPr>
      </p:pic>
      <p:pic>
        <p:nvPicPr>
          <p:cNvPr id="2050" name="Picture 2" descr="http://www.travelnt.com/~/media/images/travelnt/darwin%20and%20surrounds/traditional_indigenous_dance_dar_sur_u_1170866_540x304.ash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3068960"/>
            <a:ext cx="243026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b="1" dirty="0" smtClean="0"/>
              <a:t>HSB4U – Challenge and Change</a:t>
            </a:r>
            <a:endParaRPr lang="en-CA" b="1" dirty="0"/>
          </a:p>
        </p:txBody>
      </p:sp>
      <p:pic>
        <p:nvPicPr>
          <p:cNvPr id="5" name="Content Placeholder 4" descr="PIC-iCarta-Small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2607" y="1556792"/>
            <a:ext cx="2664296" cy="252028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056" y="1484784"/>
            <a:ext cx="3960440" cy="4906872"/>
          </a:xfrm>
        </p:spPr>
        <p:txBody>
          <a:bodyPr>
            <a:normAutofit/>
          </a:bodyPr>
          <a:lstStyle/>
          <a:p>
            <a:r>
              <a:rPr lang="en-US" sz="1800" b="1" dirty="0"/>
              <a:t>Pre-Requisite</a:t>
            </a:r>
            <a:r>
              <a:rPr lang="en-CA" sz="1800" dirty="0"/>
              <a:t>: Any </a:t>
            </a:r>
            <a:r>
              <a:rPr lang="en-CA" sz="1800" b="1" dirty="0" smtClean="0"/>
              <a:t>U/M</a:t>
            </a:r>
            <a:r>
              <a:rPr lang="en-CA" sz="1800" dirty="0" smtClean="0"/>
              <a:t> </a:t>
            </a:r>
            <a:r>
              <a:rPr lang="en-CA" sz="1800" dirty="0"/>
              <a:t>level course in </a:t>
            </a:r>
            <a:r>
              <a:rPr lang="en-CA" sz="1800" dirty="0" smtClean="0"/>
              <a:t>English, Canadian </a:t>
            </a:r>
            <a:r>
              <a:rPr lang="en-CA" sz="1800" dirty="0"/>
              <a:t>and World Studies or Social Sciences and Humanities </a:t>
            </a:r>
          </a:p>
          <a:p>
            <a:pPr marL="285750" indent="-285750"/>
            <a:r>
              <a:rPr lang="en-US" sz="1800" dirty="0" smtClean="0"/>
              <a:t>An </a:t>
            </a:r>
            <a:r>
              <a:rPr lang="en-US" sz="1800" dirty="0" smtClean="0"/>
              <a:t>excellent preparation for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year Psych/Socio/</a:t>
            </a:r>
            <a:r>
              <a:rPr lang="en-US" sz="1800" dirty="0" err="1" smtClean="0"/>
              <a:t>Anthro</a:t>
            </a:r>
            <a:r>
              <a:rPr lang="en-US" sz="1800" dirty="0" smtClean="0"/>
              <a:t> university courses </a:t>
            </a:r>
            <a:endParaRPr lang="en-US" sz="1800" dirty="0" smtClean="0"/>
          </a:p>
          <a:p>
            <a:pPr marL="285750" indent="-285750"/>
            <a:r>
              <a:rPr lang="en-CA" sz="1800" b="1" dirty="0"/>
              <a:t>Pg. 20 </a:t>
            </a:r>
            <a:r>
              <a:rPr lang="en-CA" sz="1800" dirty="0"/>
              <a:t>in Course Calendar (In Social Sciences and Humanities Dept. but taught by </a:t>
            </a:r>
            <a:r>
              <a:rPr lang="en-CA" sz="1800" b="1" dirty="0"/>
              <a:t>CAWS!</a:t>
            </a:r>
            <a:r>
              <a:rPr lang="en-CA" sz="1800" dirty="0"/>
              <a:t>) </a:t>
            </a:r>
            <a:endParaRPr lang="en-CA" sz="1800" dirty="0" smtClean="0"/>
          </a:p>
          <a:p>
            <a:pPr marL="285750" indent="-285750"/>
            <a:r>
              <a:rPr lang="en-US" sz="1800" dirty="0" smtClean="0"/>
              <a:t>Home of the infamous </a:t>
            </a:r>
            <a:r>
              <a:rPr lang="en-US" sz="1800" b="1" dirty="0" smtClean="0"/>
              <a:t>Digital </a:t>
            </a:r>
            <a:r>
              <a:rPr lang="en-US" sz="1800" b="1" dirty="0"/>
              <a:t>Detox!!</a:t>
            </a:r>
          </a:p>
          <a:p>
            <a:pPr marL="285750" indent="-285750"/>
            <a:endParaRPr lang="en-CA" sz="1800" dirty="0"/>
          </a:p>
          <a:p>
            <a:pPr marL="285750" indent="-285750"/>
            <a:endParaRPr lang="en-US" sz="1800" dirty="0"/>
          </a:p>
          <a:p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157191"/>
            <a:ext cx="2232248" cy="1488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968415"/>
            <a:ext cx="2304256" cy="17281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05227"/>
            <a:ext cx="2173213" cy="13039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77071"/>
            <a:ext cx="1811042" cy="2381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33400"/>
            <a:ext cx="8928992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CA" sz="3400" b="1" dirty="0" smtClean="0"/>
              <a:t>CHY4U/4C – World </a:t>
            </a:r>
            <a:r>
              <a:rPr lang="en-CA" sz="3400" b="1" dirty="0" smtClean="0"/>
              <a:t>History: West and the World</a:t>
            </a:r>
            <a:endParaRPr lang="en-CA" sz="3400" b="1" dirty="0"/>
          </a:p>
        </p:txBody>
      </p:sp>
      <p:pic>
        <p:nvPicPr>
          <p:cNvPr id="5" name="Content Placeholder 4" descr="guillotin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1520" y="1751480"/>
            <a:ext cx="3300984" cy="4535424"/>
          </a:xfrm>
        </p:spPr>
      </p:pic>
      <p:pic>
        <p:nvPicPr>
          <p:cNvPr id="6" name="Content Placeholder 5" descr="51mENTeoNs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779912" y="3793108"/>
            <a:ext cx="1999991" cy="2486953"/>
          </a:xfrm>
        </p:spPr>
      </p:pic>
      <p:sp>
        <p:nvSpPr>
          <p:cNvPr id="7" name="TextBox 6"/>
          <p:cNvSpPr txBox="1"/>
          <p:nvPr/>
        </p:nvSpPr>
        <p:spPr>
          <a:xfrm>
            <a:off x="3779912" y="1484784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Pre-Requisite </a:t>
            </a:r>
            <a:r>
              <a:rPr lang="en-US" b="1" dirty="0" smtClean="0"/>
              <a:t>for 4C</a:t>
            </a:r>
            <a:r>
              <a:rPr lang="en-CA" dirty="0" smtClean="0"/>
              <a:t>: </a:t>
            </a:r>
            <a:r>
              <a:rPr lang="en-US" dirty="0" smtClean="0"/>
              <a:t>Any </a:t>
            </a:r>
            <a:r>
              <a:rPr lang="en-US" b="1" dirty="0" smtClean="0"/>
              <a:t>U/C/M </a:t>
            </a:r>
            <a:r>
              <a:rPr lang="en-US" dirty="0" smtClean="0"/>
              <a:t>level course in </a:t>
            </a:r>
            <a:r>
              <a:rPr lang="en-CA" dirty="0"/>
              <a:t>English, Canadian and World Studies or Social Sciences and Humanities </a:t>
            </a:r>
            <a:endParaRPr lang="en-US" dirty="0" smtClean="0"/>
          </a:p>
          <a:p>
            <a:r>
              <a:rPr lang="en-US" b="1" dirty="0"/>
              <a:t>Pre-Requisite for 4</a:t>
            </a:r>
            <a:r>
              <a:rPr lang="en-US" b="1" dirty="0" smtClean="0"/>
              <a:t>U</a:t>
            </a:r>
            <a:r>
              <a:rPr lang="en-CA" dirty="0" smtClean="0"/>
              <a:t>: </a:t>
            </a:r>
            <a:r>
              <a:rPr lang="en-US" dirty="0"/>
              <a:t>Any </a:t>
            </a:r>
            <a:r>
              <a:rPr lang="en-US" b="1" dirty="0" smtClean="0"/>
              <a:t>U/M</a:t>
            </a:r>
            <a:r>
              <a:rPr lang="en-US" dirty="0" smtClean="0"/>
              <a:t> </a:t>
            </a:r>
            <a:r>
              <a:rPr lang="en-US" dirty="0"/>
              <a:t>level course in </a:t>
            </a:r>
            <a:r>
              <a:rPr lang="en-CA" dirty="0"/>
              <a:t>English, Canadian and World Studies or Social Sciences and </a:t>
            </a:r>
            <a:r>
              <a:rPr lang="en-CA" dirty="0" smtClean="0"/>
              <a:t>Humanities</a:t>
            </a:r>
          </a:p>
          <a:p>
            <a:r>
              <a:rPr lang="en-CA" b="1" dirty="0"/>
              <a:t>Pg. 13 </a:t>
            </a:r>
            <a:r>
              <a:rPr lang="en-CA" dirty="0"/>
              <a:t>in Course Calendar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3074" name="Picture 2" descr="http://www.tvdsb.ca/webpages/usprichd/photos/x_111530_europ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13" y="3824118"/>
            <a:ext cx="314249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403</TotalTime>
  <Words>479</Words>
  <Application>Microsoft Office PowerPoint</Application>
  <PresentationFormat>On-screen Show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Clarity</vt:lpstr>
      <vt:lpstr>Course in CAWS: Canada and World Studies</vt:lpstr>
      <vt:lpstr>CGG30R – Travel and Tourism</vt:lpstr>
      <vt:lpstr>CHA3U – American History</vt:lpstr>
      <vt:lpstr>CHW3M – World History to the End of the 15th Century </vt:lpstr>
      <vt:lpstr>CLU3M – Understanding Canadian Law</vt:lpstr>
      <vt:lpstr>HSP3U/3C – Anthro/Psych/Socio</vt:lpstr>
      <vt:lpstr>NDW4M – Indigenous Peoples in a Global Context</vt:lpstr>
      <vt:lpstr>HSB4U – Challenge and Change</vt:lpstr>
      <vt:lpstr>CHY4U/4C – World History: West and the World</vt:lpstr>
      <vt:lpstr>CGR4M – Environment and Resource Management</vt:lpstr>
      <vt:lpstr>CGW4U – Canadian World Issues: A Geographic Analysis</vt:lpstr>
      <vt:lpstr>CLN4U – Canada and International Law</vt:lpstr>
      <vt:lpstr>HSC4M – World Cultures</vt:lpstr>
      <vt:lpstr>Welcome to history and geography!!</vt:lpstr>
    </vt:vector>
  </TitlesOfParts>
  <Company>Trillium Lakelands 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Canada and World Studies</dc:title>
  <dc:creator>Default User</dc:creator>
  <cp:lastModifiedBy>Shields, Jeff</cp:lastModifiedBy>
  <cp:revision>29</cp:revision>
  <dcterms:created xsi:type="dcterms:W3CDTF">2010-02-18T13:20:20Z</dcterms:created>
  <dcterms:modified xsi:type="dcterms:W3CDTF">2015-01-14T18:01:14Z</dcterms:modified>
</cp:coreProperties>
</file>