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  <p:sldId id="261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FgHHi6fbL6Y&amp;safe=activ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vGiSaSHBAeM&amp;safe=activ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Minds On – Quick List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type of groups do you consider yourselves part of?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4485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67905" y="115889"/>
            <a:ext cx="10802319" cy="151143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CA" b="1" dirty="0"/>
              <a:t>Article – “I </a:t>
            </a:r>
            <a:r>
              <a:rPr lang="en-CA" b="1" dirty="0" err="1"/>
              <a:t>Coulda</a:t>
            </a:r>
            <a:r>
              <a:rPr lang="en-CA" b="1" dirty="0"/>
              <a:t> Been A Contender”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1925" y="1937288"/>
            <a:ext cx="10988299" cy="4660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Pre Reading: </a:t>
            </a:r>
            <a:r>
              <a:rPr lang="en-CA" sz="2400" dirty="0"/>
              <a:t>List 3-5 goals/dreams you have for your life</a:t>
            </a:r>
          </a:p>
          <a:p>
            <a:pPr marL="0" indent="0">
              <a:buNone/>
            </a:pPr>
            <a:endParaRPr lang="en-CA" sz="1000" dirty="0"/>
          </a:p>
          <a:p>
            <a:pPr marL="0" indent="0">
              <a:buNone/>
            </a:pPr>
            <a:r>
              <a:rPr lang="en-CA" sz="2400" b="1" dirty="0"/>
              <a:t>Questions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Based on the front page, is the author engaged in upward or downward comparison?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Describe what she calls ‘the Contender Syndrome.’ 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How might social networking make our lives worse this way?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The author upwardly looks at Tina Fey. What celebrity do you (realistically) look up to and why?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What do you think is meant by being ‘self-referential?’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What is the relationship between the ‘actual self,’ the ‘ideal self,’ and the ‘ought self.’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What would a Neo-Marxist think about all this?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CA" sz="2400" dirty="0"/>
              <a:t>How can you beat the Contender Syndrome (and how have you done these things anyway)?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endParaRPr lang="en-CA" sz="2400" dirty="0"/>
          </a:p>
          <a:p>
            <a:pPr marL="0" indent="0">
              <a:buFont typeface="Arial" panose="020B0604020202020204" pitchFamily="34" charset="0"/>
              <a:buAutoNum type="arabicPeriod"/>
            </a:pPr>
            <a:endParaRPr lang="en-CA" dirty="0" smtClean="0"/>
          </a:p>
          <a:p>
            <a:pPr marL="0" indent="0">
              <a:buFont typeface="Arial" panose="020B0604020202020204" pitchFamily="34" charset="0"/>
              <a:buAutoNum type="arabicPeriod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2115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Social Bond Theory Recap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960" y="2011679"/>
            <a:ext cx="2789694" cy="46370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Attachment </a:t>
            </a:r>
            <a:r>
              <a:rPr lang="en-US" sz="2400" dirty="0" smtClean="0"/>
              <a:t>(to conventional others)</a:t>
            </a:r>
          </a:p>
          <a:p>
            <a:r>
              <a:rPr lang="en-US" sz="2800" dirty="0" smtClean="0"/>
              <a:t>Commitment </a:t>
            </a:r>
            <a:r>
              <a:rPr lang="en-US" sz="2400" dirty="0" smtClean="0"/>
              <a:t>(to conform/goals)</a:t>
            </a:r>
          </a:p>
          <a:p>
            <a:r>
              <a:rPr lang="en-US" sz="2800" dirty="0" smtClean="0"/>
              <a:t>Involvement </a:t>
            </a:r>
            <a:r>
              <a:rPr lang="en-US" sz="2400" dirty="0" smtClean="0"/>
              <a:t>(makes for a more positive experience)</a:t>
            </a:r>
          </a:p>
          <a:p>
            <a:r>
              <a:rPr lang="en-US" sz="2800" dirty="0" smtClean="0"/>
              <a:t>Belief </a:t>
            </a:r>
            <a:r>
              <a:rPr lang="en-US" sz="2400" dirty="0" smtClean="0"/>
              <a:t>(in rightness of rules)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631" y="2154264"/>
            <a:ext cx="8152108" cy="4703736"/>
          </a:xfrm>
        </p:spPr>
        <p:txBody>
          <a:bodyPr>
            <a:normAutofit/>
          </a:bodyPr>
          <a:lstStyle/>
          <a:p>
            <a:r>
              <a:rPr lang="en-US" sz="2800" dirty="0"/>
              <a:t>O</a:t>
            </a:r>
            <a:r>
              <a:rPr lang="en-US" sz="2800" dirty="0" smtClean="0"/>
              <a:t>nly feel slightly bad when I can’t make it, and really only to the people who I like more</a:t>
            </a:r>
          </a:p>
          <a:p>
            <a:r>
              <a:rPr lang="en-US" sz="2800" dirty="0" smtClean="0"/>
              <a:t>Play by the rules, come prepared to games, shake hands with other teams, thank refs, etc.</a:t>
            </a:r>
          </a:p>
          <a:p>
            <a:r>
              <a:rPr lang="en-US" sz="2800" dirty="0" smtClean="0"/>
              <a:t>A good social involvement, helps keep old guys in shape and off the couch, but takes away from marking/parenting time on Mondays</a:t>
            </a:r>
          </a:p>
          <a:p>
            <a:r>
              <a:rPr lang="en-US" sz="2800" dirty="0" smtClean="0"/>
              <a:t>Believe the league should be fair, should stick to rules est. at beginning of year, game should be played the right way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3491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groups and comparisons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7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CA" b="1" dirty="0" smtClean="0"/>
              <a:t>Opening discussion</a:t>
            </a:r>
            <a:endParaRPr lang="en-CA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58" y="2061274"/>
            <a:ext cx="7532176" cy="452550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300" dirty="0" smtClean="0"/>
              <a:t>What draws people together</a:t>
            </a:r>
            <a:r>
              <a:rPr lang="en-US" sz="3300" dirty="0" smtClean="0"/>
              <a:t>?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r>
              <a:rPr lang="en-CA" sz="3300" b="1" dirty="0" smtClean="0"/>
              <a:t>4 </a:t>
            </a:r>
            <a:r>
              <a:rPr lang="en-CA" sz="3300" b="1" dirty="0"/>
              <a:t>E</a:t>
            </a:r>
            <a:r>
              <a:rPr lang="en-CA" sz="3300" b="1" dirty="0" smtClean="0"/>
              <a:t>lements of </a:t>
            </a:r>
            <a:r>
              <a:rPr lang="en-CA" sz="3300" b="1" dirty="0" smtClean="0"/>
              <a:t>a Social </a:t>
            </a:r>
            <a:r>
              <a:rPr lang="en-CA" sz="3300" b="1" dirty="0" smtClean="0"/>
              <a:t>Group</a:t>
            </a:r>
            <a:endParaRPr lang="en-CA" sz="3300" b="1" dirty="0"/>
          </a:p>
          <a:p>
            <a:pPr eaLnBrk="1" hangingPunct="1"/>
            <a:r>
              <a:rPr lang="en-CA" sz="3300" dirty="0" smtClean="0"/>
              <a:t>Regular interaction and influence</a:t>
            </a:r>
          </a:p>
          <a:p>
            <a:pPr eaLnBrk="1" hangingPunct="1"/>
            <a:r>
              <a:rPr lang="en-CA" sz="3300" dirty="0" smtClean="0"/>
              <a:t>Something in common</a:t>
            </a:r>
          </a:p>
          <a:p>
            <a:pPr eaLnBrk="1" hangingPunct="1"/>
            <a:r>
              <a:rPr lang="en-CA" sz="3300" dirty="0" smtClean="0"/>
              <a:t>Consensus on beliefs, values and goals</a:t>
            </a:r>
          </a:p>
          <a:p>
            <a:pPr eaLnBrk="1" hangingPunct="1"/>
            <a:r>
              <a:rPr lang="en-CA" sz="3300" dirty="0" smtClean="0"/>
              <a:t>Formal or informal </a:t>
            </a:r>
            <a:r>
              <a:rPr lang="en-CA" sz="3300" dirty="0" smtClean="0"/>
              <a:t>structure</a:t>
            </a:r>
          </a:p>
          <a:p>
            <a:pPr eaLnBrk="1" hangingPunct="1"/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300" dirty="0" smtClean="0"/>
              <a:t>How are the above characteristics evident in this clip, or even in your own social group?</a:t>
            </a:r>
            <a:endParaRPr lang="en-CA" sz="3300" dirty="0" smtClean="0"/>
          </a:p>
          <a:p>
            <a:pPr eaLnBrk="1" hangingPunct="1"/>
            <a:endParaRPr lang="en-CA" dirty="0" smtClean="0"/>
          </a:p>
        </p:txBody>
      </p:sp>
      <p:pic>
        <p:nvPicPr>
          <p:cNvPr id="6146" name="Picture 2" descr="Image result for friends t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067" y="3012869"/>
            <a:ext cx="3786621" cy="26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89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945" y="2061276"/>
            <a:ext cx="11174279" cy="1332854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800" b="1" dirty="0" smtClean="0"/>
              <a:t>Social Comparison Theory </a:t>
            </a:r>
            <a:r>
              <a:rPr lang="en-CA" sz="2800" dirty="0" smtClean="0"/>
              <a:t>(Louis </a:t>
            </a:r>
            <a:r>
              <a:rPr lang="en-CA" sz="2800" dirty="0" err="1" smtClean="0"/>
              <a:t>Festinger</a:t>
            </a:r>
            <a:r>
              <a:rPr lang="en-CA" sz="2800" dirty="0"/>
              <a:t>)</a:t>
            </a:r>
            <a:r>
              <a:rPr lang="en-CA" sz="2800" dirty="0" smtClean="0"/>
              <a:t> is </a:t>
            </a:r>
            <a:r>
              <a:rPr lang="en-CA" sz="2800" dirty="0" smtClean="0"/>
              <a:t>the idea that we are constantly comparing ourselves to </a:t>
            </a:r>
            <a:r>
              <a:rPr lang="en-CA" sz="2800" dirty="0" smtClean="0"/>
              <a:t>others in order to define our own sense of selves and abilities</a:t>
            </a:r>
            <a:endParaRPr lang="en-CA" sz="2800" dirty="0" smtClean="0"/>
          </a:p>
        </p:txBody>
      </p:sp>
      <p:pic>
        <p:nvPicPr>
          <p:cNvPr id="4100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8898" y="3508820"/>
            <a:ext cx="3028371" cy="3028371"/>
          </a:xfrm>
        </p:spPr>
      </p:pic>
    </p:spTree>
    <p:extLst>
      <p:ext uri="{BB962C8B-B14F-4D97-AF65-F5344CB8AC3E}">
        <p14:creationId xmlns:p14="http://schemas.microsoft.com/office/powerpoint/2010/main" val="4403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CA" b="1" dirty="0" smtClean="0"/>
              <a:t>Upward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933" y="2448732"/>
            <a:ext cx="6245816" cy="3769188"/>
          </a:xfrm>
        </p:spPr>
        <p:txBody>
          <a:bodyPr>
            <a:normAutofit/>
          </a:bodyPr>
          <a:lstStyle/>
          <a:p>
            <a:r>
              <a:rPr lang="en-CA" sz="2800" dirty="0"/>
              <a:t>W</a:t>
            </a:r>
            <a:r>
              <a:rPr lang="en-CA" sz="2800" dirty="0" smtClean="0"/>
              <a:t>hen </a:t>
            </a:r>
            <a:r>
              <a:rPr lang="en-CA" sz="2800" dirty="0"/>
              <a:t>we compare ourselves with those who we believe are better than us. </a:t>
            </a:r>
            <a:endParaRPr lang="en-CA" sz="2800" dirty="0" smtClean="0"/>
          </a:p>
          <a:p>
            <a:r>
              <a:rPr lang="en-CA" sz="2800" dirty="0" smtClean="0"/>
              <a:t>This often results in the </a:t>
            </a:r>
            <a:r>
              <a:rPr lang="en-CA" sz="2800" dirty="0"/>
              <a:t>desire to improve our current level of </a:t>
            </a:r>
            <a:r>
              <a:rPr lang="en-CA" sz="2800" dirty="0" smtClean="0"/>
              <a:t>ability and develop strategies to attain that.</a:t>
            </a:r>
          </a:p>
          <a:p>
            <a:r>
              <a:rPr lang="en-US" sz="2800" dirty="0" smtClean="0"/>
              <a:t>Although not according to </a:t>
            </a:r>
            <a:r>
              <a:rPr lang="en-US" sz="2800" dirty="0" err="1" smtClean="0"/>
              <a:t>Festinger</a:t>
            </a:r>
            <a:r>
              <a:rPr lang="en-US" sz="2800" dirty="0" smtClean="0"/>
              <a:t>, it might also make us feel worse.</a:t>
            </a:r>
            <a:endParaRPr lang="en-CA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663" y="2887851"/>
            <a:ext cx="2175306" cy="305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910" y="2887851"/>
            <a:ext cx="2197028" cy="305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39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CA" b="1" dirty="0" smtClean="0"/>
              <a:t>Downward Comparison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2529323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800" dirty="0" smtClean="0"/>
              <a:t>Comparing ourselves to someone who is worse off</a:t>
            </a:r>
          </a:p>
          <a:p>
            <a:pPr eaLnBrk="1" hangingPunct="1"/>
            <a:r>
              <a:rPr lang="en-CA" sz="2800" dirty="0" smtClean="0"/>
              <a:t>The general purpose of this </a:t>
            </a:r>
            <a:r>
              <a:rPr lang="en-CA" sz="2800" dirty="0" smtClean="0"/>
              <a:t>comparison </a:t>
            </a:r>
            <a:r>
              <a:rPr lang="en-CA" sz="2800" dirty="0" smtClean="0"/>
              <a:t>is to make </a:t>
            </a:r>
            <a:r>
              <a:rPr lang="en-CA" sz="2800" dirty="0" smtClean="0"/>
              <a:t>us feel better about ourselves</a:t>
            </a:r>
          </a:p>
          <a:p>
            <a:r>
              <a:rPr lang="en-CA" sz="2800" dirty="0" smtClean="0"/>
              <a:t>(We </a:t>
            </a:r>
            <a:r>
              <a:rPr lang="en-CA" sz="2800" dirty="0"/>
              <a:t>might not be great at something, but at least we are better off than someone else</a:t>
            </a:r>
            <a:r>
              <a:rPr lang="en-CA" sz="2800" dirty="0" smtClean="0"/>
              <a:t>.)</a:t>
            </a:r>
            <a:endParaRPr lang="en-CA" sz="2800" dirty="0" smtClean="0"/>
          </a:p>
        </p:txBody>
      </p:sp>
      <p:pic>
        <p:nvPicPr>
          <p:cNvPr id="3074" name="Picture 2" descr="Image result for downward compari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698" y="4759747"/>
            <a:ext cx="6482522" cy="18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6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29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Dunning-Kruger Effect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5" y="2152276"/>
            <a:ext cx="5393410" cy="40656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Developed in 1999 (David Dunning, Justin Kruger), this theory states that incompetent people can’t recognize their own incompetence and tend to overestimate their actual abilities.</a:t>
            </a:r>
          </a:p>
          <a:p>
            <a:r>
              <a:rPr lang="en-US" sz="2800" dirty="0" smtClean="0"/>
              <a:t>Also known as the Imposter Syndrome.</a:t>
            </a:r>
            <a:endParaRPr lang="en-CA" sz="2800" dirty="0"/>
          </a:p>
        </p:txBody>
      </p:sp>
      <p:pic>
        <p:nvPicPr>
          <p:cNvPr id="7172" name="Picture 4" descr="Image result for dunning kruger 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42" y="2292873"/>
            <a:ext cx="5547692" cy="392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3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Other Terms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66" y="2247254"/>
            <a:ext cx="7811146" cy="3970665"/>
          </a:xfrm>
        </p:spPr>
        <p:txBody>
          <a:bodyPr/>
          <a:lstStyle/>
          <a:p>
            <a:r>
              <a:rPr lang="en-CA" sz="2800" b="1" dirty="0"/>
              <a:t>Competitive </a:t>
            </a:r>
            <a:r>
              <a:rPr lang="en-CA" sz="2800" b="1" dirty="0" smtClean="0"/>
              <a:t>Emulation: </a:t>
            </a:r>
            <a:r>
              <a:rPr lang="en-CA" sz="2800" dirty="0" smtClean="0"/>
              <a:t>Keeping </a:t>
            </a:r>
            <a:r>
              <a:rPr lang="en-CA" sz="2800" dirty="0" smtClean="0"/>
              <a:t>pace with others in terms of material goods and </a:t>
            </a:r>
            <a:r>
              <a:rPr lang="en-CA" sz="2800" dirty="0" smtClean="0"/>
              <a:t>lifestyle</a:t>
            </a:r>
          </a:p>
          <a:p>
            <a:r>
              <a:rPr lang="en-US" sz="2800" b="1" dirty="0" smtClean="0"/>
              <a:t>Conspicuous Consumption:  </a:t>
            </a:r>
            <a:r>
              <a:rPr lang="en-US" sz="2800" dirty="0" smtClean="0"/>
              <a:t>Acquiring/displaying expensive items to prove/suggest wealth</a:t>
            </a:r>
          </a:p>
          <a:p>
            <a:r>
              <a:rPr lang="en-US" sz="2800" b="1" dirty="0" smtClean="0"/>
              <a:t>Conformity: </a:t>
            </a:r>
            <a:r>
              <a:rPr lang="en-US" sz="2800" dirty="0" smtClean="0"/>
              <a:t>Matching attitudes/</a:t>
            </a:r>
            <a:r>
              <a:rPr lang="en-US" sz="2800" dirty="0" err="1" smtClean="0"/>
              <a:t>behaviours</a:t>
            </a:r>
            <a:r>
              <a:rPr lang="en-US" sz="2800" dirty="0" smtClean="0"/>
              <a:t> to what we believe to be ‘normal’ to society or our social group</a:t>
            </a:r>
            <a:endParaRPr lang="en-CA" sz="2800" dirty="0" smtClean="0"/>
          </a:p>
          <a:p>
            <a:pPr eaLnBrk="1" hangingPunct="1"/>
            <a:endParaRPr lang="en-CA" dirty="0" smtClean="0"/>
          </a:p>
        </p:txBody>
      </p:sp>
      <p:pic>
        <p:nvPicPr>
          <p:cNvPr id="7172" name="Content Placeholder 4">
            <a:hlinkClick r:id="rId2"/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98145" y="2844317"/>
            <a:ext cx="3390900" cy="2776538"/>
          </a:xfrm>
        </p:spPr>
      </p:pic>
    </p:spTree>
    <p:extLst>
      <p:ext uri="{BB962C8B-B14F-4D97-AF65-F5344CB8AC3E}">
        <p14:creationId xmlns:p14="http://schemas.microsoft.com/office/powerpoint/2010/main" val="7121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58</TotalTime>
  <Words>531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Banded</vt:lpstr>
      <vt:lpstr>Minds On – Quick List</vt:lpstr>
      <vt:lpstr>Social Bond Theory Recap</vt:lpstr>
      <vt:lpstr>Social groups and comparisons</vt:lpstr>
      <vt:lpstr>Opening discussion</vt:lpstr>
      <vt:lpstr>PowerPoint Presentation</vt:lpstr>
      <vt:lpstr>Upward Comparison</vt:lpstr>
      <vt:lpstr>Downward Comparison</vt:lpstr>
      <vt:lpstr>Dunning-Kruger Effect</vt:lpstr>
      <vt:lpstr>Other Terms</vt:lpstr>
      <vt:lpstr>Article – “I Coulda Been A Contender”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 – Quick List</dc:title>
  <dc:creator>Shields, Jeff</dc:creator>
  <cp:lastModifiedBy>Shields, Jeff</cp:lastModifiedBy>
  <cp:revision>1</cp:revision>
  <dcterms:created xsi:type="dcterms:W3CDTF">2017-04-12T19:32:12Z</dcterms:created>
  <dcterms:modified xsi:type="dcterms:W3CDTF">2017-04-12T20:30:30Z</dcterms:modified>
</cp:coreProperties>
</file>