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6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6DFF08F-DC6B-4601-B491-B0F83F6DD2DA}" type="datetimeFigureOut">
              <a:rPr lang="en-US" dirty="0"/>
              <a:pPr/>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5/9/2017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5/9/2017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5/9/2017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5/9/2017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5/9/2017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96DFF08F-DC6B-4601-B491-B0F83F6DD2DA}" type="datetimeFigureOut">
              <a:rPr lang="en-US" dirty="0"/>
              <a:pPr/>
              <a:t>5/9/2017</a:t>
            </a:fld>
            <a:endParaRPr lang="en-US" dirty="0"/>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1"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youtube.com/watch?v=L29Wuo7NNoQ"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5.png"/><Relationship Id="rId5" Type="http://schemas.openxmlformats.org/officeDocument/2006/relationships/slideLayout" Target="../slideLayouts/slideLayout4.xml"/><Relationship Id="rId4" Type="http://schemas.openxmlformats.org/officeDocument/2006/relationships/tags" Target="../tags/tag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524000" y="333375"/>
            <a:ext cx="9144000" cy="1295400"/>
          </a:xfrm>
        </p:spPr>
        <p:txBody>
          <a:bodyPr/>
          <a:lstStyle/>
          <a:p>
            <a:pPr algn="ctr" eaLnBrk="1" hangingPunct="1"/>
            <a:r>
              <a:rPr lang="en-CA" sz="3600" b="1" dirty="0">
                <a:ea typeface="ＭＳ Ｐゴシック" panose="020B0600070205080204" pitchFamily="34" charset="-128"/>
              </a:rPr>
              <a:t>Mind’s On – Effort </a:t>
            </a:r>
            <a:r>
              <a:rPr lang="en-CA" sz="3600" b="1" dirty="0" smtClean="0">
                <a:ea typeface="ＭＳ Ｐゴシック" panose="020B0600070205080204" pitchFamily="34" charset="-128"/>
              </a:rPr>
              <a:t>Assessment</a:t>
            </a:r>
            <a:endParaRPr lang="en-CA" sz="3600" b="1" dirty="0">
              <a:ea typeface="ＭＳ Ｐゴシック" panose="020B0600070205080204" pitchFamily="34" charset="-128"/>
            </a:endParaRPr>
          </a:p>
        </p:txBody>
      </p:sp>
      <p:sp>
        <p:nvSpPr>
          <p:cNvPr id="3" name="Content Placeholder 2"/>
          <p:cNvSpPr>
            <a:spLocks noGrp="1"/>
          </p:cNvSpPr>
          <p:nvPr>
            <p:ph idx="1"/>
          </p:nvPr>
        </p:nvSpPr>
        <p:spPr>
          <a:xfrm>
            <a:off x="1919288" y="1773238"/>
            <a:ext cx="8424862" cy="4464050"/>
          </a:xfrm>
        </p:spPr>
        <p:txBody>
          <a:bodyPr/>
          <a:lstStyle/>
          <a:p>
            <a:pPr eaLnBrk="1" hangingPunct="1">
              <a:buFont typeface="Arial" panose="020B0604020202020204" pitchFamily="34" charset="0"/>
              <a:buChar char="•"/>
            </a:pPr>
            <a:r>
              <a:rPr lang="en-CA" sz="2400" dirty="0" smtClean="0">
                <a:ea typeface="ＭＳ Ｐゴシック" panose="020B0600070205080204" pitchFamily="34" charset="-128"/>
              </a:rPr>
              <a:t>Quick show of hands! Based on what we know who would categorize Canada’s effort in the war to this point as a success?</a:t>
            </a:r>
          </a:p>
          <a:p>
            <a:pPr eaLnBrk="1" hangingPunct="1">
              <a:buFont typeface="Arial" panose="020B0604020202020204" pitchFamily="34" charset="0"/>
              <a:buChar char="•"/>
            </a:pPr>
            <a:r>
              <a:rPr lang="en-US" sz="2400" dirty="0" smtClean="0">
                <a:ea typeface="ＭＳ Ｐゴシック" panose="020B0600070205080204" pitchFamily="34" charset="-128"/>
              </a:rPr>
              <a:t>Why do you think this? If you’re not sure what further questions do you have</a:t>
            </a:r>
            <a:r>
              <a:rPr lang="en-US" sz="2400" dirty="0" smtClean="0">
                <a:ea typeface="ＭＳ Ｐゴシック" panose="020B0600070205080204" pitchFamily="34" charset="-128"/>
              </a:rPr>
              <a:t>?</a:t>
            </a:r>
          </a:p>
          <a:p>
            <a:pPr eaLnBrk="1" hangingPunct="1">
              <a:buFont typeface="Arial" panose="020B0604020202020204" pitchFamily="34" charset="0"/>
              <a:buChar char="•"/>
            </a:pPr>
            <a:r>
              <a:rPr lang="en-US" sz="2400" dirty="0" smtClean="0">
                <a:ea typeface="ＭＳ Ｐゴシック" panose="020B0600070205080204" pitchFamily="34" charset="-128"/>
              </a:rPr>
              <a:t>Yesterday many of you said that you had heard of D-Day before. What are a few things you know?</a:t>
            </a:r>
          </a:p>
          <a:p>
            <a:pPr eaLnBrk="1" hangingPunct="1"/>
            <a:endParaRPr lang="en-US" dirty="0" smtClean="0">
              <a:ea typeface="ＭＳ Ｐゴシック" panose="020B0600070205080204" pitchFamily="34" charset="-128"/>
            </a:endParaRPr>
          </a:p>
        </p:txBody>
      </p:sp>
    </p:spTree>
    <p:extLst>
      <p:ext uri="{BB962C8B-B14F-4D97-AF65-F5344CB8AC3E}">
        <p14:creationId xmlns:p14="http://schemas.microsoft.com/office/powerpoint/2010/main" val="6117739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Real Saving Private Ryan</a:t>
            </a:r>
            <a:endParaRPr lang="en-CA" dirty="0"/>
          </a:p>
        </p:txBody>
      </p:sp>
      <p:sp>
        <p:nvSpPr>
          <p:cNvPr id="3" name="Content Placeholder 2"/>
          <p:cNvSpPr>
            <a:spLocks noGrp="1"/>
          </p:cNvSpPr>
          <p:nvPr>
            <p:ph idx="1"/>
          </p:nvPr>
        </p:nvSpPr>
        <p:spPr>
          <a:xfrm>
            <a:off x="1024128" y="2286000"/>
            <a:ext cx="9720071" cy="441702"/>
          </a:xfrm>
        </p:spPr>
        <p:txBody>
          <a:bodyPr/>
          <a:lstStyle/>
          <a:p>
            <a:pPr algn="ctr"/>
            <a:r>
              <a:rPr lang="en-US" dirty="0" smtClean="0"/>
              <a:t>Many of you have said that you’ve seen Saving Private Ryan. Here’s the real story.</a:t>
            </a:r>
            <a:endParaRPr lang="en-CA" dirty="0"/>
          </a:p>
        </p:txBody>
      </p:sp>
      <p:pic>
        <p:nvPicPr>
          <p:cNvPr id="1026" name="Picture 2" descr="Image result for d-day">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9284" y="3177445"/>
            <a:ext cx="5629758" cy="3171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292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ctrTitle"/>
          </p:nvPr>
        </p:nvSpPr>
        <p:spPr>
          <a:xfrm>
            <a:off x="1115877" y="2057401"/>
            <a:ext cx="9717437" cy="1914525"/>
          </a:xfrm>
        </p:spPr>
        <p:txBody>
          <a:bodyPr/>
          <a:lstStyle/>
          <a:p>
            <a:pPr algn="ctr"/>
            <a:r>
              <a:rPr lang="en-US" sz="4400" b="1" dirty="0">
                <a:ea typeface="ＭＳ Ｐゴシック" panose="020B0600070205080204" pitchFamily="34" charset="-128"/>
              </a:rPr>
              <a:t>D-Day: The Beginning of the </a:t>
            </a:r>
            <a:r>
              <a:rPr lang="en-US" sz="4400" b="1" dirty="0" smtClean="0">
                <a:ea typeface="ＭＳ Ｐゴシック" panose="020B0600070205080204" pitchFamily="34" charset="-128"/>
              </a:rPr>
              <a:t>End</a:t>
            </a:r>
            <a:br>
              <a:rPr lang="en-US" sz="4400" b="1" dirty="0" smtClean="0">
                <a:ea typeface="ＭＳ Ｐゴシック" panose="020B0600070205080204" pitchFamily="34" charset="-128"/>
              </a:rPr>
            </a:br>
            <a:r>
              <a:rPr lang="en-US" sz="4400" dirty="0" smtClean="0">
                <a:ea typeface="ＭＳ Ｐゴシック" panose="020B0600070205080204" pitchFamily="34" charset="-128"/>
              </a:rPr>
              <a:t>June 6, 1944</a:t>
            </a:r>
            <a:endParaRPr lang="en-US" sz="4400" b="1" dirty="0">
              <a:ea typeface="ＭＳ Ｐゴシック" panose="020B0600070205080204" pitchFamily="34" charset="-128"/>
            </a:endParaRPr>
          </a:p>
        </p:txBody>
      </p:sp>
    </p:spTree>
    <p:extLst>
      <p:ext uri="{BB962C8B-B14F-4D97-AF65-F5344CB8AC3E}">
        <p14:creationId xmlns:p14="http://schemas.microsoft.com/office/powerpoint/2010/main" val="387219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35189" y="260350"/>
            <a:ext cx="7616825" cy="1111250"/>
          </a:xfrm>
        </p:spPr>
        <p:txBody>
          <a:bodyPr/>
          <a:lstStyle/>
          <a:p>
            <a:pPr algn="l" eaLnBrk="1" hangingPunct="1"/>
            <a:r>
              <a:rPr lang="en-CA" b="1" smtClean="0">
                <a:ea typeface="ＭＳ Ｐゴシック" panose="020B0600070205080204" pitchFamily="34" charset="-128"/>
              </a:rPr>
              <a:t>The Plan</a:t>
            </a:r>
          </a:p>
        </p:txBody>
      </p:sp>
      <p:sp>
        <p:nvSpPr>
          <p:cNvPr id="23554" name="Content Placeholder 2"/>
          <p:cNvSpPr>
            <a:spLocks noGrp="1"/>
          </p:cNvSpPr>
          <p:nvPr>
            <p:ph sz="half" idx="1"/>
          </p:nvPr>
        </p:nvSpPr>
        <p:spPr>
          <a:xfrm>
            <a:off x="1703389" y="1371600"/>
            <a:ext cx="3455987" cy="3448373"/>
          </a:xfrm>
        </p:spPr>
        <p:txBody>
          <a:bodyPr/>
          <a:lstStyle/>
          <a:p>
            <a:pPr eaLnBrk="1" hangingPunct="1">
              <a:buFont typeface="Arial" panose="020B0604020202020204" pitchFamily="34" charset="0"/>
              <a:buChar char="•"/>
            </a:pPr>
            <a:r>
              <a:rPr lang="en-US" sz="2800" dirty="0" smtClean="0">
                <a:ea typeface="ＭＳ Ｐゴシック" panose="020B0600070205080204" pitchFamily="34" charset="-128"/>
              </a:rPr>
              <a:t>The </a:t>
            </a:r>
            <a:r>
              <a:rPr lang="en-US" sz="2800" dirty="0">
                <a:ea typeface="ＭＳ Ｐゴシック" panose="020B0600070205080204" pitchFamily="34" charset="-128"/>
              </a:rPr>
              <a:t>goal was to penetrate </a:t>
            </a:r>
            <a:r>
              <a:rPr lang="en-US" sz="2800" b="1" dirty="0">
                <a:ea typeface="ＭＳ Ｐゴシック" panose="020B0600070205080204" pitchFamily="34" charset="-128"/>
              </a:rPr>
              <a:t>“Fortress Europe”</a:t>
            </a:r>
            <a:r>
              <a:rPr lang="en-US" sz="2800" dirty="0">
                <a:ea typeface="ＭＳ Ｐゴシック" panose="020B0600070205080204" pitchFamily="34" charset="-128"/>
              </a:rPr>
              <a:t> and push the Germans back</a:t>
            </a:r>
            <a:endParaRPr lang="en-CA" sz="2800" dirty="0">
              <a:ea typeface="ＭＳ Ｐゴシック" panose="020B0600070205080204" pitchFamily="34" charset="-128"/>
            </a:endParaRPr>
          </a:p>
          <a:p>
            <a:pPr eaLnBrk="1" hangingPunct="1">
              <a:buFont typeface="Arial" panose="020B0604020202020204" pitchFamily="34" charset="0"/>
              <a:buChar char="•"/>
            </a:pPr>
            <a:r>
              <a:rPr lang="en-US" sz="2800" dirty="0">
                <a:ea typeface="ＭＳ Ｐゴシック" panose="020B0600070205080204" pitchFamily="34" charset="-128"/>
              </a:rPr>
              <a:t>The official name was </a:t>
            </a:r>
            <a:r>
              <a:rPr lang="en-US" sz="2800" b="1" dirty="0">
                <a:ea typeface="ＭＳ Ｐゴシック" panose="020B0600070205080204" pitchFamily="34" charset="-128"/>
              </a:rPr>
              <a:t>Operation Overlord</a:t>
            </a:r>
            <a:endParaRPr lang="en-CA" sz="2800" dirty="0">
              <a:ea typeface="ＭＳ Ｐゴシック" panose="020B0600070205080204" pitchFamily="34" charset="-128"/>
            </a:endParaRPr>
          </a:p>
          <a:p>
            <a:pPr eaLnBrk="1" hangingPunct="1">
              <a:buFontTx/>
              <a:buNone/>
            </a:pPr>
            <a:endParaRPr lang="en-US" dirty="0" smtClean="0">
              <a:solidFill>
                <a:schemeClr val="accent1"/>
              </a:solidFill>
              <a:ea typeface="ＭＳ Ｐゴシック" panose="020B0600070205080204" pitchFamily="34" charset="-128"/>
            </a:endParaRPr>
          </a:p>
        </p:txBody>
      </p:sp>
      <p:pic>
        <p:nvPicPr>
          <p:cNvPr id="17412" name="Content Placeholder 3"/>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943601" y="1367565"/>
            <a:ext cx="5256212" cy="4070350"/>
          </a:xfrm>
        </p:spPr>
      </p:pic>
    </p:spTree>
    <p:extLst>
      <p:ext uri="{BB962C8B-B14F-4D97-AF65-F5344CB8AC3E}">
        <p14:creationId xmlns:p14="http://schemas.microsoft.com/office/powerpoint/2010/main" val="39821408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500"/>
                                        <p:tgtEl>
                                          <p:spTgt spid="2355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3554">
                                            <p:txEl>
                                              <p:pRg st="1" end="1"/>
                                            </p:txEl>
                                          </p:spTgt>
                                        </p:tgtEl>
                                        <p:attrNameLst>
                                          <p:attrName>style.visibility</p:attrName>
                                        </p:attrNameLst>
                                      </p:cBhvr>
                                      <p:to>
                                        <p:strVal val="visible"/>
                                      </p:to>
                                    </p:set>
                                    <p:animEffect transition="in" filter="fade">
                                      <p:cBhvr>
                                        <p:cTn id="12" dur="500"/>
                                        <p:tgtEl>
                                          <p:spTgt spid="235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algn="l" eaLnBrk="1" hangingPunct="1"/>
            <a:r>
              <a:rPr lang="en-US" b="1" smtClean="0">
                <a:ea typeface="ＭＳ Ｐゴシック" panose="020B0600070205080204" pitchFamily="34" charset="-128"/>
              </a:rPr>
              <a:t>The Attack</a:t>
            </a:r>
            <a:endParaRPr lang="en-CA" b="1" smtClean="0">
              <a:ea typeface="ＭＳ Ｐゴシック" panose="020B0600070205080204" pitchFamily="34" charset="-128"/>
            </a:endParaRPr>
          </a:p>
        </p:txBody>
      </p:sp>
      <p:sp>
        <p:nvSpPr>
          <p:cNvPr id="3" name="Content Placeholder 2"/>
          <p:cNvSpPr>
            <a:spLocks noGrp="1"/>
          </p:cNvSpPr>
          <p:nvPr>
            <p:ph sz="half" idx="2"/>
          </p:nvPr>
        </p:nvSpPr>
        <p:spPr>
          <a:xfrm>
            <a:off x="6059838" y="2084832"/>
            <a:ext cx="5098942" cy="3887788"/>
          </a:xfrm>
        </p:spPr>
        <p:txBody>
          <a:bodyPr/>
          <a:lstStyle/>
          <a:p>
            <a:pPr eaLnBrk="1" hangingPunct="1">
              <a:buFont typeface="Arial" panose="020B0604020202020204" pitchFamily="34" charset="0"/>
              <a:buChar char="•"/>
            </a:pPr>
            <a:r>
              <a:rPr lang="en-US" sz="2600" dirty="0">
                <a:ea typeface="ＭＳ Ｐゴシック" panose="020B0600070205080204" pitchFamily="34" charset="-128"/>
              </a:rPr>
              <a:t>This was a combined </a:t>
            </a:r>
            <a:r>
              <a:rPr lang="en-US" sz="2600" b="1" dirty="0">
                <a:ea typeface="ＭＳ Ｐゴシック" panose="020B0600070205080204" pitchFamily="34" charset="-128"/>
              </a:rPr>
              <a:t>Allied </a:t>
            </a:r>
            <a:r>
              <a:rPr lang="en-US" sz="2600" dirty="0">
                <a:ea typeface="ＭＳ Ｐゴシック" panose="020B0600070205080204" pitchFamily="34" charset="-128"/>
              </a:rPr>
              <a:t>effort – US, British and Canadian</a:t>
            </a:r>
            <a:endParaRPr lang="en-CA" sz="2600" dirty="0">
              <a:ea typeface="ＭＳ Ｐゴシック" panose="020B0600070205080204" pitchFamily="34" charset="-128"/>
            </a:endParaRPr>
          </a:p>
          <a:p>
            <a:pPr eaLnBrk="1" hangingPunct="1">
              <a:buFont typeface="Arial" panose="020B0604020202020204" pitchFamily="34" charset="0"/>
              <a:buChar char="•"/>
            </a:pPr>
            <a:r>
              <a:rPr lang="en-US" sz="2600" dirty="0">
                <a:ea typeface="ＭＳ Ｐゴシック" panose="020B0600070205080204" pitchFamily="34" charset="-128"/>
              </a:rPr>
              <a:t>This </a:t>
            </a:r>
            <a:r>
              <a:rPr lang="en-US" sz="2600" dirty="0" smtClean="0">
                <a:ea typeface="ＭＳ Ｐゴシック" panose="020B0600070205080204" pitchFamily="34" charset="-128"/>
              </a:rPr>
              <a:t>was a 3 dimensional battle: used </a:t>
            </a:r>
            <a:r>
              <a:rPr lang="en-US" sz="2600" dirty="0">
                <a:ea typeface="ＭＳ Ｐゴシック" panose="020B0600070205080204" pitchFamily="34" charset="-128"/>
              </a:rPr>
              <a:t>air, sea and land forces</a:t>
            </a:r>
            <a:endParaRPr lang="en-CA" sz="2600" dirty="0">
              <a:ea typeface="ＭＳ Ｐゴシック" panose="020B0600070205080204" pitchFamily="34" charset="-128"/>
            </a:endParaRPr>
          </a:p>
          <a:p>
            <a:pPr eaLnBrk="1" hangingPunct="1">
              <a:buFont typeface="Arial" panose="020B0604020202020204" pitchFamily="34" charset="0"/>
              <a:buChar char="•"/>
            </a:pPr>
            <a:r>
              <a:rPr lang="en-US" sz="2600" dirty="0">
                <a:ea typeface="ＭＳ Ｐゴシック" panose="020B0600070205080204" pitchFamily="34" charset="-128"/>
              </a:rPr>
              <a:t>It began with paratroopers at 2:30 a.m. and forces started invading the beaches at 6:30</a:t>
            </a:r>
            <a:endParaRPr lang="en-CA" sz="2600" dirty="0">
              <a:ea typeface="ＭＳ Ｐゴシック" panose="020B0600070205080204" pitchFamily="34" charset="-128"/>
            </a:endParaRPr>
          </a:p>
          <a:p>
            <a:pPr eaLnBrk="1" hangingPunct="1">
              <a:buFontTx/>
              <a:buNone/>
            </a:pPr>
            <a:endParaRPr lang="en-CA" dirty="0" smtClean="0">
              <a:ea typeface="ＭＳ Ｐゴシック" panose="020B0600070205080204" pitchFamily="34" charset="-128"/>
            </a:endParaRPr>
          </a:p>
        </p:txBody>
      </p:sp>
      <p:pic>
        <p:nvPicPr>
          <p:cNvPr id="18436" name="Content Placeholder 5" descr="chutesII"/>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773491" y="2084832"/>
            <a:ext cx="4897437" cy="3887787"/>
          </a:xfrm>
        </p:spPr>
      </p:pic>
    </p:spTree>
    <p:extLst>
      <p:ext uri="{BB962C8B-B14F-4D97-AF65-F5344CB8AC3E}">
        <p14:creationId xmlns:p14="http://schemas.microsoft.com/office/powerpoint/2010/main" val="503067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CA" b="1" smtClean="0">
                <a:ea typeface="ＭＳ Ｐゴシック" panose="020B0600070205080204" pitchFamily="34" charset="-128"/>
              </a:rPr>
              <a:t>What Did Canada Do?</a:t>
            </a:r>
          </a:p>
        </p:txBody>
      </p:sp>
      <p:sp>
        <p:nvSpPr>
          <p:cNvPr id="27650" name="Content Placeholder 2"/>
          <p:cNvSpPr>
            <a:spLocks noGrp="1"/>
          </p:cNvSpPr>
          <p:nvPr>
            <p:ph sz="half" idx="1"/>
          </p:nvPr>
        </p:nvSpPr>
        <p:spPr>
          <a:xfrm>
            <a:off x="1255364" y="2084832"/>
            <a:ext cx="4408838" cy="4439794"/>
          </a:xfrm>
        </p:spPr>
        <p:txBody>
          <a:bodyPr/>
          <a:lstStyle/>
          <a:p>
            <a:pPr eaLnBrk="1" hangingPunct="1">
              <a:buFont typeface="Arial" panose="020B0604020202020204" pitchFamily="34" charset="0"/>
              <a:buChar char="•"/>
            </a:pPr>
            <a:r>
              <a:rPr lang="en-US" sz="2500" dirty="0">
                <a:ea typeface="ＭＳ Ｐゴシック" panose="020B0600070205080204" pitchFamily="34" charset="-128"/>
              </a:rPr>
              <a:t>We gave paratroopers, soldiers, over 100 naval ships and airplanes</a:t>
            </a:r>
            <a:endParaRPr lang="en-CA" sz="2500" dirty="0">
              <a:ea typeface="ＭＳ Ｐゴシック" panose="020B0600070205080204" pitchFamily="34" charset="-128"/>
            </a:endParaRPr>
          </a:p>
          <a:p>
            <a:pPr eaLnBrk="1" hangingPunct="1">
              <a:buFont typeface="Arial" panose="020B0604020202020204" pitchFamily="34" charset="0"/>
              <a:buChar char="•"/>
            </a:pPr>
            <a:r>
              <a:rPr lang="en-US" sz="2500" dirty="0">
                <a:ea typeface="ＭＳ Ｐゴシック" panose="020B0600070205080204" pitchFamily="34" charset="-128"/>
              </a:rPr>
              <a:t>We landed at </a:t>
            </a:r>
            <a:r>
              <a:rPr lang="en-US" sz="2500" b="1" dirty="0">
                <a:ea typeface="ＭＳ Ｐゴシック" panose="020B0600070205080204" pitchFamily="34" charset="-128"/>
              </a:rPr>
              <a:t>JUNO BEACH</a:t>
            </a:r>
            <a:endParaRPr lang="en-CA" sz="2500" dirty="0">
              <a:ea typeface="ＭＳ Ｐゴシック" panose="020B0600070205080204" pitchFamily="34" charset="-128"/>
            </a:endParaRPr>
          </a:p>
          <a:p>
            <a:pPr eaLnBrk="1" hangingPunct="1">
              <a:buFont typeface="Arial" panose="020B0604020202020204" pitchFamily="34" charset="0"/>
              <a:buChar char="•"/>
            </a:pPr>
            <a:r>
              <a:rPr lang="en-US" sz="2500" dirty="0">
                <a:ea typeface="ＭＳ Ｐゴシック" panose="020B0600070205080204" pitchFamily="34" charset="-128"/>
              </a:rPr>
              <a:t>We were the only Allied force to meet objective for the day – Take the beach and gain territory</a:t>
            </a:r>
            <a:endParaRPr lang="en-CA" sz="2500" dirty="0">
              <a:ea typeface="ＭＳ Ｐゴシック" panose="020B0600070205080204" pitchFamily="34" charset="-128"/>
            </a:endParaRPr>
          </a:p>
          <a:p>
            <a:pPr eaLnBrk="1" hangingPunct="1"/>
            <a:endParaRPr lang="en-US" dirty="0" smtClean="0">
              <a:ea typeface="ＭＳ Ｐゴシック" panose="020B0600070205080204" pitchFamily="34" charset="-128"/>
            </a:endParaRPr>
          </a:p>
        </p:txBody>
      </p:sp>
      <p:pic>
        <p:nvPicPr>
          <p:cNvPr id="21508" name="Content Placeholder 5" descr="map_dday"/>
          <p:cNvPicPr>
            <a:picLocks noGrp="1" noChangeAspect="1" noChangeArrowheads="1"/>
          </p:cNvPicPr>
          <p:nvPr>
            <p:ph sz="half" idx="2"/>
          </p:nvPr>
        </p:nvPicPr>
        <p:blipFill>
          <a:blip r:embed="rId6">
            <a:extLst>
              <a:ext uri="{28A0092B-C50C-407E-A947-70E740481C1C}">
                <a14:useLocalDpi xmlns:a14="http://schemas.microsoft.com/office/drawing/2010/main" val="0"/>
              </a:ext>
            </a:extLst>
          </a:blip>
          <a:srcRect/>
          <a:stretch>
            <a:fillRect/>
          </a:stretch>
        </p:blipFill>
        <p:spPr>
          <a:xfrm>
            <a:off x="6105849" y="2084832"/>
            <a:ext cx="4392612" cy="3816350"/>
          </a:xfrm>
        </p:spPr>
      </p:pic>
      <p:grpSp>
        <p:nvGrpSpPr>
          <p:cNvPr id="21509" name="SMARTInkShape-Group55"/>
          <p:cNvGrpSpPr>
            <a:grpSpLocks/>
          </p:cNvGrpSpPr>
          <p:nvPr/>
        </p:nvGrpSpPr>
        <p:grpSpPr bwMode="auto">
          <a:xfrm>
            <a:off x="9347200" y="4995863"/>
            <a:ext cx="133350" cy="519112"/>
            <a:chOff x="7823200" y="4995863"/>
            <a:chExt cx="133350" cy="519112"/>
          </a:xfrm>
        </p:grpSpPr>
        <p:sp>
          <p:nvSpPr>
            <p:cNvPr id="7" name="SMARTInkShape-244"/>
            <p:cNvSpPr/>
            <p:nvPr>
              <p:custDataLst>
                <p:tags r:id="rId3"/>
              </p:custDataLst>
            </p:nvPr>
          </p:nvSpPr>
          <p:spPr>
            <a:xfrm>
              <a:off x="7885113" y="5054600"/>
              <a:ext cx="17462" cy="460375"/>
            </a:xfrm>
            <a:custGeom>
              <a:avLst/>
              <a:gdLst/>
              <a:ahLst/>
              <a:cxnLst/>
              <a:rect l="0" t="0" r="0" b="0"/>
              <a:pathLst>
                <a:path w="17462" h="460375">
                  <a:moveTo>
                    <a:pt x="17461" y="0"/>
                  </a:moveTo>
                  <a:lnTo>
                    <a:pt x="17461" y="0"/>
                  </a:lnTo>
                  <a:lnTo>
                    <a:pt x="17461" y="4743"/>
                  </a:lnTo>
                  <a:lnTo>
                    <a:pt x="2971" y="48607"/>
                  </a:lnTo>
                  <a:lnTo>
                    <a:pt x="174" y="92037"/>
                  </a:lnTo>
                  <a:lnTo>
                    <a:pt x="22" y="134355"/>
                  </a:lnTo>
                  <a:lnTo>
                    <a:pt x="3" y="178715"/>
                  </a:lnTo>
                  <a:lnTo>
                    <a:pt x="1" y="223341"/>
                  </a:lnTo>
                  <a:lnTo>
                    <a:pt x="0" y="263812"/>
                  </a:lnTo>
                  <a:lnTo>
                    <a:pt x="0" y="302907"/>
                  </a:lnTo>
                  <a:lnTo>
                    <a:pt x="0" y="339305"/>
                  </a:lnTo>
                  <a:lnTo>
                    <a:pt x="2587" y="363573"/>
                  </a:lnTo>
                  <a:lnTo>
                    <a:pt x="7518" y="394301"/>
                  </a:lnTo>
                  <a:lnTo>
                    <a:pt x="9630" y="431339"/>
                  </a:lnTo>
                  <a:lnTo>
                    <a:pt x="17099" y="453704"/>
                  </a:lnTo>
                  <a:lnTo>
                    <a:pt x="17391" y="460374"/>
                  </a:lnTo>
                  <a:lnTo>
                    <a:pt x="17461" y="446669"/>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CA"/>
            </a:p>
          </p:txBody>
        </p:sp>
        <p:sp>
          <p:nvSpPr>
            <p:cNvPr id="8" name="SMARTInkShape-245"/>
            <p:cNvSpPr/>
            <p:nvPr>
              <p:custDataLst>
                <p:tags r:id="rId4"/>
              </p:custDataLst>
            </p:nvPr>
          </p:nvSpPr>
          <p:spPr>
            <a:xfrm>
              <a:off x="7823200" y="4995863"/>
              <a:ext cx="133350" cy="130175"/>
            </a:xfrm>
            <a:custGeom>
              <a:avLst/>
              <a:gdLst/>
              <a:ahLst/>
              <a:cxnLst/>
              <a:rect l="0" t="0" r="0" b="0"/>
              <a:pathLst>
                <a:path w="133350" h="130175">
                  <a:moveTo>
                    <a:pt x="8881" y="130174"/>
                  </a:moveTo>
                  <a:lnTo>
                    <a:pt x="8881" y="130174"/>
                  </a:lnTo>
                  <a:lnTo>
                    <a:pt x="4161" y="130174"/>
                  </a:lnTo>
                  <a:lnTo>
                    <a:pt x="2771" y="129177"/>
                  </a:lnTo>
                  <a:lnTo>
                    <a:pt x="1844" y="127519"/>
                  </a:lnTo>
                  <a:lnTo>
                    <a:pt x="0" y="121244"/>
                  </a:lnTo>
                  <a:lnTo>
                    <a:pt x="4712" y="116464"/>
                  </a:lnTo>
                  <a:lnTo>
                    <a:pt x="7028" y="111467"/>
                  </a:lnTo>
                  <a:lnTo>
                    <a:pt x="15735" y="90058"/>
                  </a:lnTo>
                  <a:lnTo>
                    <a:pt x="35606" y="49444"/>
                  </a:lnTo>
                  <a:lnTo>
                    <a:pt x="56300" y="12451"/>
                  </a:lnTo>
                  <a:lnTo>
                    <a:pt x="62226" y="8151"/>
                  </a:lnTo>
                  <a:lnTo>
                    <a:pt x="68152" y="5244"/>
                  </a:lnTo>
                  <a:lnTo>
                    <a:pt x="74079" y="633"/>
                  </a:lnTo>
                  <a:lnTo>
                    <a:pt x="76054" y="0"/>
                  </a:lnTo>
                  <a:lnTo>
                    <a:pt x="77371" y="575"/>
                  </a:lnTo>
                  <a:lnTo>
                    <a:pt x="78249" y="1953"/>
                  </a:lnTo>
                  <a:lnTo>
                    <a:pt x="79823" y="2873"/>
                  </a:lnTo>
                  <a:lnTo>
                    <a:pt x="87505" y="4469"/>
                  </a:lnTo>
                  <a:lnTo>
                    <a:pt x="93204" y="9396"/>
                  </a:lnTo>
                  <a:lnTo>
                    <a:pt x="95750" y="17083"/>
                  </a:lnTo>
                  <a:lnTo>
                    <a:pt x="97869" y="26141"/>
                  </a:lnTo>
                  <a:lnTo>
                    <a:pt x="104644" y="40071"/>
                  </a:lnTo>
                  <a:lnTo>
                    <a:pt x="105321" y="43219"/>
                  </a:lnTo>
                  <a:lnTo>
                    <a:pt x="129476" y="86705"/>
                  </a:lnTo>
                  <a:lnTo>
                    <a:pt x="133349" y="94327"/>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CA"/>
            </a:p>
          </p:txBody>
        </p:sp>
      </p:grpSp>
      <p:grpSp>
        <p:nvGrpSpPr>
          <p:cNvPr id="21510" name="SMARTInkShape-Group56"/>
          <p:cNvGrpSpPr>
            <a:grpSpLocks/>
          </p:cNvGrpSpPr>
          <p:nvPr/>
        </p:nvGrpSpPr>
        <p:grpSpPr bwMode="auto">
          <a:xfrm>
            <a:off x="8542339" y="4367214"/>
            <a:ext cx="179387" cy="384175"/>
            <a:chOff x="7018737" y="4366617"/>
            <a:chExt cx="178482" cy="384449"/>
          </a:xfrm>
        </p:grpSpPr>
        <p:sp>
          <p:nvSpPr>
            <p:cNvPr id="10" name="SMARTInkShape-246"/>
            <p:cNvSpPr/>
            <p:nvPr>
              <p:custDataLst>
                <p:tags r:id="rId1"/>
              </p:custDataLst>
            </p:nvPr>
          </p:nvSpPr>
          <p:spPr>
            <a:xfrm>
              <a:off x="7116665" y="4536600"/>
              <a:ext cx="80554" cy="214466"/>
            </a:xfrm>
            <a:custGeom>
              <a:avLst/>
              <a:gdLst/>
              <a:ahLst/>
              <a:cxnLst/>
              <a:rect l="0" t="0" r="0" b="0"/>
              <a:pathLst>
                <a:path w="80253" h="214784">
                  <a:moveTo>
                    <a:pt x="44643" y="8929"/>
                  </a:moveTo>
                  <a:lnTo>
                    <a:pt x="44643" y="8929"/>
                  </a:lnTo>
                  <a:lnTo>
                    <a:pt x="44643" y="20419"/>
                  </a:lnTo>
                  <a:lnTo>
                    <a:pt x="44643" y="13624"/>
                  </a:lnTo>
                  <a:lnTo>
                    <a:pt x="47289" y="8370"/>
                  </a:lnTo>
                  <a:lnTo>
                    <a:pt x="53205" y="489"/>
                  </a:lnTo>
                  <a:lnTo>
                    <a:pt x="58205" y="144"/>
                  </a:lnTo>
                  <a:lnTo>
                    <a:pt x="59637" y="1088"/>
                  </a:lnTo>
                  <a:lnTo>
                    <a:pt x="60593" y="2709"/>
                  </a:lnTo>
                  <a:lnTo>
                    <a:pt x="62125" y="7700"/>
                  </a:lnTo>
                  <a:lnTo>
                    <a:pt x="64980" y="8383"/>
                  </a:lnTo>
                  <a:lnTo>
                    <a:pt x="67132" y="8565"/>
                  </a:lnTo>
                  <a:lnTo>
                    <a:pt x="68565" y="9679"/>
                  </a:lnTo>
                  <a:lnTo>
                    <a:pt x="77547" y="31050"/>
                  </a:lnTo>
                  <a:lnTo>
                    <a:pt x="79992" y="47402"/>
                  </a:lnTo>
                  <a:lnTo>
                    <a:pt x="80252" y="89671"/>
                  </a:lnTo>
                  <a:lnTo>
                    <a:pt x="77668" y="127827"/>
                  </a:lnTo>
                  <a:lnTo>
                    <a:pt x="74204" y="164960"/>
                  </a:lnTo>
                  <a:lnTo>
                    <a:pt x="72253" y="204209"/>
                  </a:lnTo>
                  <a:lnTo>
                    <a:pt x="71798" y="214783"/>
                  </a:lnTo>
                  <a:lnTo>
                    <a:pt x="65368" y="180780"/>
                  </a:lnTo>
                  <a:lnTo>
                    <a:pt x="60422" y="139080"/>
                  </a:lnTo>
                  <a:lnTo>
                    <a:pt x="53483" y="112976"/>
                  </a:lnTo>
                  <a:lnTo>
                    <a:pt x="51528" y="111036"/>
                  </a:lnTo>
                  <a:lnTo>
                    <a:pt x="46003" y="107922"/>
                  </a:lnTo>
                  <a:lnTo>
                    <a:pt x="37075" y="107223"/>
                  </a:lnTo>
                  <a:lnTo>
                    <a:pt x="28145" y="99473"/>
                  </a:lnTo>
                  <a:lnTo>
                    <a:pt x="18257" y="98258"/>
                  </a:lnTo>
                  <a:lnTo>
                    <a:pt x="10201" y="90540"/>
                  </a:lnTo>
                  <a:lnTo>
                    <a:pt x="10768" y="89133"/>
                  </a:lnTo>
                  <a:lnTo>
                    <a:pt x="16726" y="81717"/>
                  </a:lnTo>
                  <a:lnTo>
                    <a:pt x="17631" y="73504"/>
                  </a:lnTo>
                  <a:lnTo>
                    <a:pt x="17852" y="49349"/>
                  </a:lnTo>
                  <a:lnTo>
                    <a:pt x="18845" y="47782"/>
                  </a:lnTo>
                  <a:lnTo>
                    <a:pt x="20499" y="46737"/>
                  </a:lnTo>
                  <a:lnTo>
                    <a:pt x="22594" y="46041"/>
                  </a:lnTo>
                  <a:lnTo>
                    <a:pt x="23990" y="44584"/>
                  </a:lnTo>
                  <a:lnTo>
                    <a:pt x="28878" y="35118"/>
                  </a:lnTo>
                  <a:lnTo>
                    <a:pt x="43284" y="19244"/>
                  </a:lnTo>
                  <a:lnTo>
                    <a:pt x="53170" y="17895"/>
                  </a:lnTo>
                  <a:lnTo>
                    <a:pt x="62124" y="17859"/>
                  </a:lnTo>
                  <a:lnTo>
                    <a:pt x="62503" y="56955"/>
                  </a:lnTo>
                  <a:lnTo>
                    <a:pt x="56366" y="101208"/>
                  </a:lnTo>
                  <a:lnTo>
                    <a:pt x="51479" y="136408"/>
                  </a:lnTo>
                  <a:lnTo>
                    <a:pt x="49200" y="141540"/>
                  </a:lnTo>
                  <a:lnTo>
                    <a:pt x="47682" y="142977"/>
                  </a:lnTo>
                  <a:lnTo>
                    <a:pt x="46668" y="141950"/>
                  </a:lnTo>
                  <a:lnTo>
                    <a:pt x="45994" y="139282"/>
                  </a:lnTo>
                  <a:lnTo>
                    <a:pt x="37753" y="124934"/>
                  </a:lnTo>
                  <a:lnTo>
                    <a:pt x="37073" y="121984"/>
                  </a:lnTo>
                  <a:lnTo>
                    <a:pt x="35628" y="120018"/>
                  </a:lnTo>
                  <a:lnTo>
                    <a:pt x="33672" y="118707"/>
                  </a:lnTo>
                  <a:lnTo>
                    <a:pt x="31376" y="117833"/>
                  </a:lnTo>
                  <a:lnTo>
                    <a:pt x="29846" y="116258"/>
                  </a:lnTo>
                  <a:lnTo>
                    <a:pt x="28145" y="111863"/>
                  </a:lnTo>
                  <a:lnTo>
                    <a:pt x="26699" y="110294"/>
                  </a:lnTo>
                  <a:lnTo>
                    <a:pt x="19215" y="107569"/>
                  </a:lnTo>
                  <a:lnTo>
                    <a:pt x="4303" y="107159"/>
                  </a:lnTo>
                  <a:lnTo>
                    <a:pt x="1272" y="130859"/>
                  </a:lnTo>
                  <a:lnTo>
                    <a:pt x="373" y="174041"/>
                  </a:lnTo>
                  <a:lnTo>
                    <a:pt x="107" y="186615"/>
                  </a:lnTo>
                  <a:lnTo>
                    <a:pt x="17" y="152690"/>
                  </a:lnTo>
                  <a:lnTo>
                    <a:pt x="0" y="109389"/>
                  </a:lnTo>
                  <a:lnTo>
                    <a:pt x="988" y="69930"/>
                  </a:lnTo>
                  <a:lnTo>
                    <a:pt x="9089" y="40000"/>
                  </a:lnTo>
                  <a:lnTo>
                    <a:pt x="15830" y="27046"/>
                  </a:lnTo>
                  <a:lnTo>
                    <a:pt x="16504" y="23983"/>
                  </a:lnTo>
                  <a:lnTo>
                    <a:pt x="25424" y="10708"/>
                  </a:lnTo>
                  <a:lnTo>
                    <a:pt x="34353" y="1397"/>
                  </a:lnTo>
                  <a:lnTo>
                    <a:pt x="40051" y="413"/>
                  </a:lnTo>
                  <a:lnTo>
                    <a:pt x="61218" y="0"/>
                  </a:lnTo>
                  <a:lnTo>
                    <a:pt x="61646" y="992"/>
                  </a:lnTo>
                  <a:lnTo>
                    <a:pt x="62123" y="4740"/>
                  </a:lnTo>
                  <a:lnTo>
                    <a:pt x="64979" y="9713"/>
                  </a:lnTo>
                  <a:lnTo>
                    <a:pt x="68564" y="15230"/>
                  </a:lnTo>
                  <a:lnTo>
                    <a:pt x="70583" y="23915"/>
                  </a:lnTo>
                  <a:lnTo>
                    <a:pt x="71321" y="33968"/>
                  </a:lnTo>
                  <a:lnTo>
                    <a:pt x="64351" y="45202"/>
                  </a:lnTo>
                  <a:lnTo>
                    <a:pt x="61754" y="59603"/>
                  </a:lnTo>
                  <a:lnTo>
                    <a:pt x="55483" y="71451"/>
                  </a:lnTo>
                  <a:lnTo>
                    <a:pt x="54846" y="74423"/>
                  </a:lnTo>
                  <a:lnTo>
                    <a:pt x="44553" y="94258"/>
                  </a:lnTo>
                  <a:lnTo>
                    <a:pt x="42599" y="95581"/>
                  </a:lnTo>
                  <a:lnTo>
                    <a:pt x="40304" y="96462"/>
                  </a:lnTo>
                  <a:lnTo>
                    <a:pt x="38774" y="98042"/>
                  </a:lnTo>
                  <a:lnTo>
                    <a:pt x="33672" y="107707"/>
                  </a:lnTo>
                  <a:lnTo>
                    <a:pt x="27187" y="115595"/>
                  </a:lnTo>
                  <a:lnTo>
                    <a:pt x="10278" y="116081"/>
                  </a:lnTo>
                  <a:lnTo>
                    <a:pt x="9827" y="115091"/>
                  </a:lnTo>
                  <a:lnTo>
                    <a:pt x="8928" y="85938"/>
                  </a:lnTo>
                  <a:lnTo>
                    <a:pt x="11572" y="80197"/>
                  </a:lnTo>
                  <a:lnTo>
                    <a:pt x="15062" y="74338"/>
                  </a:lnTo>
                  <a:lnTo>
                    <a:pt x="17303" y="62492"/>
                  </a:lnTo>
                  <a:lnTo>
                    <a:pt x="17487" y="59520"/>
                  </a:lnTo>
                  <a:lnTo>
                    <a:pt x="20336" y="53573"/>
                  </a:lnTo>
                  <a:lnTo>
                    <a:pt x="23918" y="47622"/>
                  </a:lnTo>
                  <a:lnTo>
                    <a:pt x="25510" y="41670"/>
                  </a:lnTo>
                  <a:lnTo>
                    <a:pt x="26927" y="39686"/>
                  </a:lnTo>
                  <a:lnTo>
                    <a:pt x="28864" y="38363"/>
                  </a:lnTo>
                  <a:lnTo>
                    <a:pt x="34361" y="36240"/>
                  </a:lnTo>
                  <a:lnTo>
                    <a:pt x="40053" y="40613"/>
                  </a:lnTo>
                  <a:lnTo>
                    <a:pt x="42603" y="45500"/>
                  </a:lnTo>
                  <a:lnTo>
                    <a:pt x="43284" y="48193"/>
                  </a:lnTo>
                  <a:lnTo>
                    <a:pt x="44729" y="48995"/>
                  </a:lnTo>
                  <a:lnTo>
                    <a:pt x="46685" y="48539"/>
                  </a:lnTo>
                  <a:lnTo>
                    <a:pt x="48981" y="47241"/>
                  </a:lnTo>
                  <a:lnTo>
                    <a:pt x="50511" y="45385"/>
                  </a:lnTo>
                  <a:lnTo>
                    <a:pt x="52212" y="40676"/>
                  </a:lnTo>
                  <a:lnTo>
                    <a:pt x="53658" y="39023"/>
                  </a:lnTo>
                  <a:lnTo>
                    <a:pt x="57911" y="37187"/>
                  </a:lnTo>
                  <a:lnTo>
                    <a:pt x="59441" y="35705"/>
                  </a:lnTo>
                  <a:lnTo>
                    <a:pt x="62100" y="28158"/>
                  </a:lnTo>
                  <a:lnTo>
                    <a:pt x="64969" y="27397"/>
                  </a:lnTo>
                  <a:lnTo>
                    <a:pt x="70156" y="26908"/>
                  </a:lnTo>
                  <a:lnTo>
                    <a:pt x="70581" y="27861"/>
                  </a:lnTo>
                  <a:lnTo>
                    <a:pt x="71428" y="66509"/>
                  </a:lnTo>
                  <a:lnTo>
                    <a:pt x="71432" y="89296"/>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CA"/>
            </a:p>
          </p:txBody>
        </p:sp>
        <p:sp>
          <p:nvSpPr>
            <p:cNvPr id="11" name="SMARTInkShape-247"/>
            <p:cNvSpPr/>
            <p:nvPr>
              <p:custDataLst>
                <p:tags r:id="rId2"/>
              </p:custDataLst>
            </p:nvPr>
          </p:nvSpPr>
          <p:spPr>
            <a:xfrm>
              <a:off x="7018737" y="4366617"/>
              <a:ext cx="115302" cy="252592"/>
            </a:xfrm>
            <a:custGeom>
              <a:avLst/>
              <a:gdLst/>
              <a:ahLst/>
              <a:cxnLst/>
              <a:rect l="0" t="0" r="0" b="0"/>
              <a:pathLst>
                <a:path w="116084" h="252006">
                  <a:moveTo>
                    <a:pt x="8927" y="0"/>
                  </a:moveTo>
                  <a:lnTo>
                    <a:pt x="8927" y="0"/>
                  </a:lnTo>
                  <a:lnTo>
                    <a:pt x="4186" y="4741"/>
                  </a:lnTo>
                  <a:lnTo>
                    <a:pt x="1238" y="21910"/>
                  </a:lnTo>
                  <a:lnTo>
                    <a:pt x="549" y="61332"/>
                  </a:lnTo>
                  <a:lnTo>
                    <a:pt x="366" y="88513"/>
                  </a:lnTo>
                  <a:lnTo>
                    <a:pt x="242" y="116555"/>
                  </a:lnTo>
                  <a:lnTo>
                    <a:pt x="161" y="145172"/>
                  </a:lnTo>
                  <a:lnTo>
                    <a:pt x="70" y="188545"/>
                  </a:lnTo>
                  <a:lnTo>
                    <a:pt x="45" y="193165"/>
                  </a:lnTo>
                  <a:lnTo>
                    <a:pt x="0" y="160048"/>
                  </a:lnTo>
                  <a:lnTo>
                    <a:pt x="1984" y="159285"/>
                  </a:lnTo>
                  <a:lnTo>
                    <a:pt x="9479" y="163728"/>
                  </a:lnTo>
                  <a:lnTo>
                    <a:pt x="23331" y="182750"/>
                  </a:lnTo>
                  <a:lnTo>
                    <a:pt x="47764" y="216401"/>
                  </a:lnTo>
                  <a:lnTo>
                    <a:pt x="59681" y="228050"/>
                  </a:lnTo>
                  <a:lnTo>
                    <a:pt x="74346" y="236793"/>
                  </a:lnTo>
                  <a:lnTo>
                    <a:pt x="81989" y="239187"/>
                  </a:lnTo>
                  <a:lnTo>
                    <a:pt x="88694" y="245543"/>
                  </a:lnTo>
                  <a:lnTo>
                    <a:pt x="91870" y="250015"/>
                  </a:lnTo>
                  <a:lnTo>
                    <a:pt x="94981" y="252005"/>
                  </a:lnTo>
                  <a:lnTo>
                    <a:pt x="116083" y="250031"/>
                  </a:lnTo>
                </a:path>
              </a:pathLst>
            </a:custGeom>
            <a:ln w="19050">
              <a:solidFill>
                <a:srgbClr val="0000FF"/>
              </a:solidFill>
            </a:ln>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CA"/>
            </a:p>
          </p:txBody>
        </p:sp>
      </p:grpSp>
    </p:spTree>
    <p:extLst>
      <p:ext uri="{BB962C8B-B14F-4D97-AF65-F5344CB8AC3E}">
        <p14:creationId xmlns:p14="http://schemas.microsoft.com/office/powerpoint/2010/main" val="10565532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0">
                                            <p:txEl>
                                              <p:pRg st="0" end="0"/>
                                            </p:txEl>
                                          </p:spTgt>
                                        </p:tgtEl>
                                        <p:attrNameLst>
                                          <p:attrName>style.visibility</p:attrName>
                                        </p:attrNameLst>
                                      </p:cBhvr>
                                      <p:to>
                                        <p:strVal val="visible"/>
                                      </p:to>
                                    </p:set>
                                    <p:animEffect transition="in" filter="fade">
                                      <p:cBhvr>
                                        <p:cTn id="7" dur="500"/>
                                        <p:tgtEl>
                                          <p:spTgt spid="2765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7650">
                                            <p:txEl>
                                              <p:pRg st="1" end="1"/>
                                            </p:txEl>
                                          </p:spTgt>
                                        </p:tgtEl>
                                        <p:attrNameLst>
                                          <p:attrName>style.visibility</p:attrName>
                                        </p:attrNameLst>
                                      </p:cBhvr>
                                      <p:to>
                                        <p:strVal val="visible"/>
                                      </p:to>
                                    </p:set>
                                    <p:animEffect transition="in" filter="fade">
                                      <p:cBhvr>
                                        <p:cTn id="12" dur="500"/>
                                        <p:tgtEl>
                                          <p:spTgt spid="2765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7650">
                                            <p:txEl>
                                              <p:pRg st="2" end="2"/>
                                            </p:txEl>
                                          </p:spTgt>
                                        </p:tgtEl>
                                        <p:attrNameLst>
                                          <p:attrName>style.visibility</p:attrName>
                                        </p:attrNameLst>
                                      </p:cBhvr>
                                      <p:to>
                                        <p:strVal val="visible"/>
                                      </p:to>
                                    </p:set>
                                    <p:animEffect transition="in" filter="fade">
                                      <p:cBhvr>
                                        <p:cTn id="17" dur="500"/>
                                        <p:tgtEl>
                                          <p:spTgt spid="276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98902" y="728419"/>
            <a:ext cx="9845297" cy="1348354"/>
          </a:xfrm>
        </p:spPr>
        <p:txBody>
          <a:bodyPr>
            <a:normAutofit/>
          </a:bodyPr>
          <a:lstStyle/>
          <a:p>
            <a:pPr algn="ctr"/>
            <a:r>
              <a:rPr lang="en-US" b="1" dirty="0" smtClean="0">
                <a:ea typeface="ＭＳ Ｐゴシック" panose="020B0600070205080204" pitchFamily="34" charset="-128"/>
              </a:rPr>
              <a:t>Group </a:t>
            </a:r>
            <a:r>
              <a:rPr lang="en-US" b="1" dirty="0" smtClean="0">
                <a:ea typeface="ＭＳ Ｐゴシック" panose="020B0600070205080204" pitchFamily="34" charset="-128"/>
              </a:rPr>
              <a:t>Discuss:</a:t>
            </a:r>
            <a:br>
              <a:rPr lang="en-US" b="1" dirty="0" smtClean="0">
                <a:ea typeface="ＭＳ Ｐゴシック" panose="020B0600070205080204" pitchFamily="34" charset="-128"/>
              </a:rPr>
            </a:br>
            <a:r>
              <a:rPr lang="en-US" b="1" dirty="0" smtClean="0">
                <a:ea typeface="ＭＳ Ｐゴシック" panose="020B0600070205080204" pitchFamily="34" charset="-128"/>
              </a:rPr>
              <a:t>Corroborating </a:t>
            </a:r>
            <a:r>
              <a:rPr lang="en-US" b="1" dirty="0" smtClean="0">
                <a:ea typeface="ＭＳ Ｐゴシック" panose="020B0600070205080204" pitchFamily="34" charset="-128"/>
              </a:rPr>
              <a:t>Evidence</a:t>
            </a:r>
            <a:endParaRPr lang="en-CA" b="1" dirty="0" smtClean="0">
              <a:ea typeface="ＭＳ Ｐゴシック" panose="020B0600070205080204" pitchFamily="34" charset="-128"/>
            </a:endParaRPr>
          </a:p>
        </p:txBody>
      </p:sp>
      <p:sp>
        <p:nvSpPr>
          <p:cNvPr id="3" name="Content Placeholder 2"/>
          <p:cNvSpPr>
            <a:spLocks noGrp="1"/>
          </p:cNvSpPr>
          <p:nvPr>
            <p:ph idx="1"/>
          </p:nvPr>
        </p:nvSpPr>
        <p:spPr/>
        <p:txBody>
          <a:bodyPr/>
          <a:lstStyle/>
          <a:p>
            <a:pPr marL="0" indent="0">
              <a:buNone/>
              <a:defRPr/>
            </a:pPr>
            <a:r>
              <a:rPr lang="en-CA" sz="2400" b="1" dirty="0"/>
              <a:t>Task:</a:t>
            </a:r>
            <a:r>
              <a:rPr lang="en-CA" sz="2400" dirty="0"/>
              <a:t> </a:t>
            </a:r>
          </a:p>
          <a:p>
            <a:pPr>
              <a:buFont typeface="Arial" panose="020B0604020202020204" pitchFamily="34" charset="0"/>
              <a:buChar char="•"/>
              <a:defRPr/>
            </a:pPr>
            <a:r>
              <a:rPr lang="en-CA" sz="2400" dirty="0"/>
              <a:t>Get into groups of 3</a:t>
            </a:r>
          </a:p>
          <a:p>
            <a:pPr>
              <a:buFont typeface="Arial" panose="020B0604020202020204" pitchFamily="34" charset="0"/>
              <a:buChar char="•"/>
              <a:defRPr/>
            </a:pPr>
            <a:r>
              <a:rPr lang="en-CA" sz="2400" dirty="0"/>
              <a:t>As a group read the 3 accounts on D-Day. </a:t>
            </a:r>
          </a:p>
          <a:p>
            <a:pPr>
              <a:buFont typeface="Arial" panose="020B0604020202020204" pitchFamily="34" charset="0"/>
              <a:buChar char="•"/>
              <a:defRPr/>
            </a:pPr>
            <a:r>
              <a:rPr lang="en-CA" sz="2400" dirty="0"/>
              <a:t>After you will discuss how they are similar and how they differ.</a:t>
            </a:r>
          </a:p>
          <a:p>
            <a:pPr>
              <a:buFont typeface="Arial" panose="020B0604020202020204" pitchFamily="34" charset="0"/>
              <a:buChar char="•"/>
              <a:defRPr/>
            </a:pPr>
            <a:r>
              <a:rPr lang="en-CA" sz="2400" dirty="0"/>
              <a:t>Based on your investigation/discussion you will decide which one is the most credible in determining the legacy of Canada and D-Day.</a:t>
            </a:r>
          </a:p>
          <a:p>
            <a:pPr>
              <a:defRPr/>
            </a:pPr>
            <a:endParaRPr lang="en-CA" dirty="0"/>
          </a:p>
        </p:txBody>
      </p:sp>
    </p:spTree>
    <p:extLst>
      <p:ext uri="{BB962C8B-B14F-4D97-AF65-F5344CB8AC3E}">
        <p14:creationId xmlns:p14="http://schemas.microsoft.com/office/powerpoint/2010/main" val="2956413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5021212"/>
              </p:ext>
            </p:extLst>
          </p:nvPr>
        </p:nvGraphicFramePr>
        <p:xfrm>
          <a:off x="1735811" y="1255363"/>
          <a:ext cx="8462074" cy="4804474"/>
        </p:xfrm>
        <a:graphic>
          <a:graphicData uri="http://schemas.openxmlformats.org/drawingml/2006/table">
            <a:tbl>
              <a:tblPr firstRow="1" firstCol="1" bandRow="1"/>
              <a:tblGrid>
                <a:gridCol w="8462074"/>
              </a:tblGrid>
              <a:tr h="4804474">
                <a:tc>
                  <a:txBody>
                    <a:bodyPr/>
                    <a:lstStyle/>
                    <a:p>
                      <a:pPr>
                        <a:spcAft>
                          <a:spcPts val="0"/>
                        </a:spcAft>
                      </a:pPr>
                      <a:r>
                        <a:rPr lang="en-CA" sz="1800" b="1" dirty="0">
                          <a:effectLst/>
                          <a:latin typeface="Calibri" panose="020F0502020204030204" pitchFamily="34" charset="0"/>
                          <a:ea typeface="MS Mincho" panose="02020609040205080304" pitchFamily="49" charset="-128"/>
                          <a:cs typeface="Times New Roman" panose="02020603050405020304" pitchFamily="18" charset="0"/>
                        </a:rPr>
                        <a:t>Source 1</a:t>
                      </a:r>
                      <a:endParaRPr lang="en-CA" sz="1800" dirty="0">
                        <a:effectLst/>
                        <a:latin typeface="Calibri" panose="020F0502020204030204" pitchFamily="34" charset="0"/>
                        <a:ea typeface="MS Mincho" panose="02020609040205080304" pitchFamily="49" charset="-128"/>
                        <a:cs typeface="Times New Roman" panose="02020603050405020304" pitchFamily="18" charset="0"/>
                      </a:endParaRPr>
                    </a:p>
                    <a:p>
                      <a:pPr>
                        <a:spcAft>
                          <a:spcPts val="0"/>
                        </a:spcAft>
                      </a:pPr>
                      <a:r>
                        <a:rPr lang="en-CA" sz="1800" dirty="0">
                          <a:effectLst/>
                          <a:latin typeface="Calibri" panose="020F0502020204030204" pitchFamily="34" charset="0"/>
                          <a:ea typeface="MS Mincho" panose="02020609040205080304" pitchFamily="49" charset="-128"/>
                          <a:cs typeface="Times New Roman" panose="02020603050405020304" pitchFamily="18" charset="0"/>
                        </a:rPr>
                        <a:t>Account of Canada’s success at D-Day</a:t>
                      </a:r>
                    </a:p>
                    <a:p>
                      <a:pPr>
                        <a:spcAft>
                          <a:spcPts val="0"/>
                        </a:spcAft>
                      </a:pPr>
                      <a:r>
                        <a:rPr lang="en-CA" sz="1800" dirty="0">
                          <a:effectLst/>
                          <a:latin typeface="Calibri" panose="020F0502020204030204" pitchFamily="34" charset="0"/>
                          <a:ea typeface="MS Mincho" panose="02020609040205080304" pitchFamily="49" charset="-128"/>
                          <a:cs typeface="Times New Roman" panose="02020603050405020304" pitchFamily="18" charset="0"/>
                        </a:rPr>
                        <a:t>John Maker, Canada War Museum</a:t>
                      </a:r>
                    </a:p>
                    <a:p>
                      <a:pPr>
                        <a:spcAft>
                          <a:spcPts val="0"/>
                        </a:spcAft>
                      </a:pPr>
                      <a:r>
                        <a:rPr lang="en-CA" sz="1800" dirty="0">
                          <a:effectLst/>
                          <a:latin typeface="Calibri" panose="020F0502020204030204" pitchFamily="34" charset="0"/>
                          <a:ea typeface="MS Mincho" panose="02020609040205080304" pitchFamily="49" charset="-128"/>
                          <a:cs typeface="Times New Roman" panose="02020603050405020304" pitchFamily="18" charset="0"/>
                        </a:rPr>
                        <a:t> </a:t>
                      </a:r>
                    </a:p>
                    <a:p>
                      <a:pPr>
                        <a:spcAft>
                          <a:spcPts val="0"/>
                        </a:spcAft>
                      </a:pPr>
                      <a:r>
                        <a:rPr lang="en-CA" sz="1800" dirty="0">
                          <a:effectLst/>
                          <a:latin typeface="Calibri" panose="020F0502020204030204" pitchFamily="34" charset="0"/>
                          <a:ea typeface="MS Mincho" panose="02020609040205080304" pitchFamily="49" charset="-128"/>
                          <a:cs typeface="Times New Roman" panose="02020603050405020304" pitchFamily="18" charset="0"/>
                        </a:rPr>
                        <a:t>The Canadian assault beach at Juno was among the more successful. Canadians began landing at around 7:30 in the morning. The assault </a:t>
                      </a:r>
                      <a:r>
                        <a:rPr lang="en-CA" sz="1800" dirty="0" err="1">
                          <a:effectLst/>
                          <a:latin typeface="Calibri" panose="020F0502020204030204" pitchFamily="34" charset="0"/>
                          <a:ea typeface="MS Mincho" panose="02020609040205080304" pitchFamily="49" charset="-128"/>
                          <a:cs typeface="Times New Roman" panose="02020603050405020304" pitchFamily="18" charset="0"/>
                        </a:rPr>
                        <a:t>batallions</a:t>
                      </a:r>
                      <a:r>
                        <a:rPr lang="en-CA" sz="1800" dirty="0">
                          <a:effectLst/>
                          <a:latin typeface="Calibri" panose="020F0502020204030204" pitchFamily="34" charset="0"/>
                          <a:ea typeface="MS Mincho" panose="02020609040205080304" pitchFamily="49" charset="-128"/>
                          <a:cs typeface="Times New Roman" panose="02020603050405020304" pitchFamily="18" charset="0"/>
                        </a:rPr>
                        <a:t> took heavy casualties in the first waves. Through strength of numbers, fire support, artillery, and armoured squadrons, by about two hours after landing they had started to come off of the beach and began landing their reserves about an hour after their initial landings. The reserve brigade, which brought in three new </a:t>
                      </a:r>
                      <a:r>
                        <a:rPr lang="en-CA" sz="1800" dirty="0" err="1">
                          <a:effectLst/>
                          <a:latin typeface="Calibri" panose="020F0502020204030204" pitchFamily="34" charset="0"/>
                          <a:ea typeface="MS Mincho" panose="02020609040205080304" pitchFamily="49" charset="-128"/>
                          <a:cs typeface="Times New Roman" panose="02020603050405020304" pitchFamily="18" charset="0"/>
                        </a:rPr>
                        <a:t>batallions</a:t>
                      </a:r>
                      <a:r>
                        <a:rPr lang="en-CA" sz="1800" dirty="0">
                          <a:effectLst/>
                          <a:latin typeface="Calibri" panose="020F0502020204030204" pitchFamily="34" charset="0"/>
                          <a:ea typeface="MS Mincho" panose="02020609040205080304" pitchFamily="49" charset="-128"/>
                          <a:cs typeface="Times New Roman" panose="02020603050405020304" pitchFamily="18" charset="0"/>
                        </a:rPr>
                        <a:t>, came in at about 11:30 in the morning. At the end of the day, June 6, the Queen’s Own Rifles had actually captured its objective, which was short of the overall divisional objective but goes to show that some of the Canadian units were quite successful in the first hours.</a:t>
                      </a:r>
                    </a:p>
                    <a:p>
                      <a:pPr>
                        <a:spcAft>
                          <a:spcPts val="0"/>
                        </a:spcAft>
                      </a:pPr>
                      <a:r>
                        <a:rPr lang="en-CA" sz="1600" b="1" dirty="0">
                          <a:effectLst/>
                          <a:latin typeface="Calibri" panose="020F0502020204030204" pitchFamily="34" charset="0"/>
                          <a:ea typeface="MS Mincho" panose="02020609040205080304" pitchFamily="49" charset="-128"/>
                          <a:cs typeface="Times New Roman" panose="02020603050405020304" pitchFamily="18" charset="0"/>
                        </a:rPr>
                        <a:t> </a:t>
                      </a:r>
                      <a:endParaRPr lang="en-CA" sz="16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78" marR="685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021936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76653456"/>
              </p:ext>
            </p:extLst>
          </p:nvPr>
        </p:nvGraphicFramePr>
        <p:xfrm>
          <a:off x="1906292" y="1580827"/>
          <a:ext cx="8260595" cy="3864300"/>
        </p:xfrm>
        <a:graphic>
          <a:graphicData uri="http://schemas.openxmlformats.org/drawingml/2006/table">
            <a:tbl>
              <a:tblPr firstRow="1" firstCol="1" bandRow="1"/>
              <a:tblGrid>
                <a:gridCol w="8260595"/>
              </a:tblGrid>
              <a:tr h="3864300">
                <a:tc>
                  <a:txBody>
                    <a:bodyPr/>
                    <a:lstStyle/>
                    <a:p>
                      <a:pPr>
                        <a:spcAft>
                          <a:spcPts val="0"/>
                        </a:spcAft>
                      </a:pPr>
                      <a:r>
                        <a:rPr lang="en-CA" sz="1800" b="1" dirty="0">
                          <a:effectLst/>
                          <a:latin typeface="Calibri" panose="020F0502020204030204" pitchFamily="34" charset="0"/>
                          <a:ea typeface="MS Mincho" panose="02020609040205080304" pitchFamily="49" charset="-128"/>
                          <a:cs typeface="Times New Roman" panose="02020603050405020304" pitchFamily="18" charset="0"/>
                        </a:rPr>
                        <a:t>Source 2</a:t>
                      </a:r>
                      <a:endParaRPr lang="en-CA" sz="1800" dirty="0">
                        <a:effectLst/>
                        <a:latin typeface="Calibri" panose="020F0502020204030204" pitchFamily="34" charset="0"/>
                        <a:ea typeface="MS Mincho" panose="02020609040205080304" pitchFamily="49" charset="-128"/>
                        <a:cs typeface="Times New Roman" panose="02020603050405020304" pitchFamily="18" charset="0"/>
                      </a:endParaRPr>
                    </a:p>
                    <a:p>
                      <a:pPr>
                        <a:spcAft>
                          <a:spcPts val="0"/>
                        </a:spcAft>
                      </a:pPr>
                      <a:r>
                        <a:rPr lang="en-CA" sz="1800" dirty="0">
                          <a:effectLst/>
                          <a:latin typeface="Calibri" panose="020F0502020204030204" pitchFamily="34" charset="0"/>
                          <a:ea typeface="MS Mincho" panose="02020609040205080304" pitchFamily="49" charset="-128"/>
                          <a:cs typeface="Times New Roman" panose="02020603050405020304" pitchFamily="18" charset="0"/>
                        </a:rPr>
                        <a:t>Article on overall success of D-day</a:t>
                      </a:r>
                    </a:p>
                    <a:p>
                      <a:pPr>
                        <a:spcAft>
                          <a:spcPts val="0"/>
                        </a:spcAft>
                      </a:pPr>
                      <a:r>
                        <a:rPr lang="en-CA" sz="1800" dirty="0">
                          <a:effectLst/>
                          <a:latin typeface="Calibri" panose="020F0502020204030204" pitchFamily="34" charset="0"/>
                          <a:ea typeface="MS Mincho" panose="02020609040205080304" pitchFamily="49" charset="-128"/>
                          <a:cs typeface="Times New Roman" panose="02020603050405020304" pitchFamily="18" charset="0"/>
                        </a:rPr>
                        <a:t>Anthony </a:t>
                      </a:r>
                      <a:r>
                        <a:rPr lang="en-CA" sz="1800" dirty="0" err="1">
                          <a:effectLst/>
                          <a:latin typeface="Calibri" panose="020F0502020204030204" pitchFamily="34" charset="0"/>
                          <a:ea typeface="MS Mincho" panose="02020609040205080304" pitchFamily="49" charset="-128"/>
                          <a:cs typeface="Times New Roman" panose="02020603050405020304" pitchFamily="18" charset="0"/>
                        </a:rPr>
                        <a:t>Beevor</a:t>
                      </a:r>
                      <a:r>
                        <a:rPr lang="en-CA" sz="1800" dirty="0">
                          <a:effectLst/>
                          <a:latin typeface="Calibri" panose="020F0502020204030204" pitchFamily="34" charset="0"/>
                          <a:ea typeface="MS Mincho" panose="02020609040205080304" pitchFamily="49" charset="-128"/>
                          <a:cs typeface="Times New Roman" panose="02020603050405020304" pitchFamily="18" charset="0"/>
                        </a:rPr>
                        <a:t>, The Guardian</a:t>
                      </a:r>
                    </a:p>
                    <a:p>
                      <a:pPr>
                        <a:spcAft>
                          <a:spcPts val="0"/>
                        </a:spcAft>
                      </a:pPr>
                      <a:r>
                        <a:rPr lang="en-CA" sz="1800" dirty="0">
                          <a:effectLst/>
                          <a:latin typeface="Calibri" panose="020F0502020204030204" pitchFamily="34" charset="0"/>
                          <a:ea typeface="MS Mincho" panose="02020609040205080304" pitchFamily="49" charset="-128"/>
                          <a:cs typeface="Times New Roman" panose="02020603050405020304" pitchFamily="18" charset="0"/>
                        </a:rPr>
                        <a:t> </a:t>
                      </a:r>
                    </a:p>
                    <a:p>
                      <a:pPr>
                        <a:spcAft>
                          <a:spcPts val="0"/>
                        </a:spcAft>
                      </a:pPr>
                      <a:r>
                        <a:rPr lang="en-CA" sz="1800" dirty="0">
                          <a:effectLst/>
                          <a:latin typeface="Calibri" panose="020F0502020204030204" pitchFamily="34" charset="0"/>
                          <a:ea typeface="MS Mincho" panose="02020609040205080304" pitchFamily="49" charset="-128"/>
                          <a:cs typeface="Times New Roman" panose="02020603050405020304" pitchFamily="18" charset="0"/>
                        </a:rPr>
                        <a:t>It is too easy to look back on the Normandy landings of Operation Overlord and assume that success was inevitable because of the allies' overwhelming strength. In fact, the break in the weather that allowed the invasion to go ahead was critical. The German navy never put to sea on the night of 5 June, and despite the legend of "bloody Omaha", allied casualties were far lower than the 10,000 expected. With around 3,000 servicemen dead, the figure was no more than the number of French civilians killed that day.</a:t>
                      </a:r>
                    </a:p>
                    <a:p>
                      <a:pPr>
                        <a:spcAft>
                          <a:spcPts val="0"/>
                        </a:spcAft>
                      </a:pPr>
                      <a:r>
                        <a:rPr lang="en-CA" sz="1100" b="1" dirty="0">
                          <a:effectLst/>
                          <a:latin typeface="Calibri" panose="020F0502020204030204" pitchFamily="34" charset="0"/>
                          <a:ea typeface="MS Mincho" panose="02020609040205080304" pitchFamily="49" charset="-128"/>
                          <a:cs typeface="Times New Roman" panose="02020603050405020304" pitchFamily="18" charset="0"/>
                        </a:rPr>
                        <a:t> </a:t>
                      </a:r>
                      <a:endParaRPr lang="en-CA" sz="1100" dirty="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791208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1"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394847" y="2074120"/>
            <a:ext cx="9545116" cy="2962829"/>
          </a:xfrm>
        </p:spPr>
      </p:pic>
    </p:spTree>
    <p:extLst>
      <p:ext uri="{BB962C8B-B14F-4D97-AF65-F5344CB8AC3E}">
        <p14:creationId xmlns:p14="http://schemas.microsoft.com/office/powerpoint/2010/main" val="214953571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67</TotalTime>
  <Words>286</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MS Mincho</vt:lpstr>
      <vt:lpstr>ＭＳ Ｐゴシック</vt:lpstr>
      <vt:lpstr>Arial</vt:lpstr>
      <vt:lpstr>Calibri</vt:lpstr>
      <vt:lpstr>Times New Roman</vt:lpstr>
      <vt:lpstr>Tw Cen MT</vt:lpstr>
      <vt:lpstr>Tw Cen MT Condensed</vt:lpstr>
      <vt:lpstr>Wingdings 3</vt:lpstr>
      <vt:lpstr>Integral</vt:lpstr>
      <vt:lpstr>Mind’s On – Effort Assessment</vt:lpstr>
      <vt:lpstr>D-Day: The Beginning of the End June 6, 1944</vt:lpstr>
      <vt:lpstr>The Plan</vt:lpstr>
      <vt:lpstr>The Attack</vt:lpstr>
      <vt:lpstr>What Did Canada Do?</vt:lpstr>
      <vt:lpstr>Group Discuss: Corroborating Evidence</vt:lpstr>
      <vt:lpstr>PowerPoint Presentation</vt:lpstr>
      <vt:lpstr>PowerPoint Presentation</vt:lpstr>
      <vt:lpstr>PowerPoint Presentation</vt:lpstr>
      <vt:lpstr>The Real Saving Private Ryan</vt:lpstr>
    </vt:vector>
  </TitlesOfParts>
  <Company>Trillium Lakelands DSB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Mind’s On – Effort Assessment</dc:title>
  <dc:creator>Shields, Jeff</dc:creator>
  <cp:lastModifiedBy>Shields, Jeff</cp:lastModifiedBy>
  <cp:revision>1</cp:revision>
  <dcterms:created xsi:type="dcterms:W3CDTF">2017-05-09T19:03:41Z</dcterms:created>
  <dcterms:modified xsi:type="dcterms:W3CDTF">2017-05-09T20:10:50Z</dcterms:modified>
</cp:coreProperties>
</file>