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9" r:id="rId2"/>
    <p:sldId id="260" r:id="rId3"/>
    <p:sldId id="261" r:id="rId4"/>
    <p:sldId id="262" r:id="rId5"/>
    <p:sldId id="257" r:id="rId6"/>
    <p:sldId id="258"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4/18/2017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4/18/2017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4/18/2017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4/18/2017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4/18/2017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4/18/2017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4/18/2017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4/18/2017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4/18/2017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Mind’s On – Investigating Pictures</a:t>
            </a:r>
            <a:endParaRPr lang="en-CA" sz="4400" dirty="0"/>
          </a:p>
        </p:txBody>
      </p:sp>
      <p:sp>
        <p:nvSpPr>
          <p:cNvPr id="3" name="Content Placeholder 2"/>
          <p:cNvSpPr>
            <a:spLocks noGrp="1"/>
          </p:cNvSpPr>
          <p:nvPr>
            <p:ph idx="1"/>
          </p:nvPr>
        </p:nvSpPr>
        <p:spPr>
          <a:xfrm>
            <a:off x="677334" y="1859797"/>
            <a:ext cx="10450914" cy="4695986"/>
          </a:xfrm>
        </p:spPr>
        <p:txBody>
          <a:bodyPr>
            <a:normAutofit/>
          </a:bodyPr>
          <a:lstStyle/>
          <a:p>
            <a:pPr>
              <a:buFont typeface="Arial" panose="020B0604020202020204" pitchFamily="34" charset="0"/>
              <a:buChar char="•"/>
            </a:pPr>
            <a:r>
              <a:rPr lang="en-US" sz="2400" dirty="0" smtClean="0"/>
              <a:t>In your notes, make a chart like the one below.</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a:buFont typeface="Arial" panose="020B0604020202020204" pitchFamily="34" charset="0"/>
              <a:buChar char="•"/>
            </a:pPr>
            <a:r>
              <a:rPr lang="en-US" sz="2400" dirty="0" smtClean="0"/>
              <a:t>I </a:t>
            </a:r>
            <a:r>
              <a:rPr lang="en-US" sz="2400" dirty="0"/>
              <a:t>am going to put up 3 pictures. </a:t>
            </a:r>
            <a:r>
              <a:rPr lang="en-US" sz="2400" dirty="0" smtClean="0"/>
              <a:t>In your notes, write 2-3 </a:t>
            </a:r>
            <a:r>
              <a:rPr lang="en-US" sz="2400" dirty="0"/>
              <a:t>details about the picture </a:t>
            </a:r>
            <a:r>
              <a:rPr lang="en-US" sz="2400" dirty="0" smtClean="0"/>
              <a:t>in.</a:t>
            </a:r>
            <a:endParaRPr lang="en-US" sz="2400" dirty="0"/>
          </a:p>
          <a:p>
            <a:pPr>
              <a:buFont typeface="Arial" panose="020B0604020202020204" pitchFamily="34" charset="0"/>
              <a:buChar char="•"/>
            </a:pPr>
            <a:r>
              <a:rPr lang="en-US" sz="2400" dirty="0"/>
              <a:t>After, describe how each picture makes you feel in the </a:t>
            </a:r>
            <a:r>
              <a:rPr lang="en-US" sz="2400" dirty="0" smtClean="0"/>
              <a:t>‘Respond’ space.</a:t>
            </a:r>
            <a:endParaRPr lang="en-CA" sz="2400" dirty="0"/>
          </a:p>
        </p:txBody>
      </p:sp>
      <p:graphicFrame>
        <p:nvGraphicFramePr>
          <p:cNvPr id="4" name="Table 3"/>
          <p:cNvGraphicFramePr>
            <a:graphicFrameLocks noGrp="1"/>
          </p:cNvGraphicFramePr>
          <p:nvPr>
            <p:extLst/>
          </p:nvPr>
        </p:nvGraphicFramePr>
        <p:xfrm>
          <a:off x="1660042" y="2323601"/>
          <a:ext cx="8127999" cy="2291080"/>
        </p:xfrm>
        <a:graphic>
          <a:graphicData uri="http://schemas.openxmlformats.org/drawingml/2006/table">
            <a:tbl>
              <a:tblPr firstRow="1" bandRow="1">
                <a:tableStyleId>{5C22544A-7EE6-4342-B048-85BDC9FD1C3A}</a:tableStyleId>
              </a:tblPr>
              <a:tblGrid>
                <a:gridCol w="742196"/>
                <a:gridCol w="3533613"/>
                <a:gridCol w="3852190"/>
              </a:tblGrid>
              <a:tr h="370840">
                <a:tc>
                  <a:txBody>
                    <a:bodyPr/>
                    <a:lstStyle/>
                    <a:p>
                      <a:endParaRPr lang="en-CA" dirty="0"/>
                    </a:p>
                  </a:txBody>
                  <a:tcPr/>
                </a:tc>
                <a:tc>
                  <a:txBody>
                    <a:bodyPr/>
                    <a:lstStyle/>
                    <a:p>
                      <a:pPr algn="ctr"/>
                      <a:r>
                        <a:rPr lang="en-US" dirty="0" smtClean="0"/>
                        <a:t>Details</a:t>
                      </a:r>
                      <a:endParaRPr lang="en-CA" dirty="0"/>
                    </a:p>
                  </a:txBody>
                  <a:tcPr/>
                </a:tc>
                <a:tc>
                  <a:txBody>
                    <a:bodyPr/>
                    <a:lstStyle/>
                    <a:p>
                      <a:pPr algn="ctr"/>
                      <a:r>
                        <a:rPr lang="en-US" dirty="0" smtClean="0"/>
                        <a:t>Respond</a:t>
                      </a:r>
                      <a:endParaRPr lang="en-CA" dirty="0"/>
                    </a:p>
                  </a:txBody>
                  <a:tcPr/>
                </a:tc>
              </a:tr>
              <a:tr h="370840">
                <a:tc>
                  <a:txBody>
                    <a:bodyPr/>
                    <a:lstStyle/>
                    <a:p>
                      <a:r>
                        <a:rPr lang="en-US" dirty="0" smtClean="0"/>
                        <a:t>1.</a:t>
                      </a:r>
                      <a:endParaRPr lang="en-CA" dirty="0"/>
                    </a:p>
                  </a:txBody>
                  <a:tcPr/>
                </a:tc>
                <a:tc>
                  <a:txBody>
                    <a:bodyPr/>
                    <a:lstStyle/>
                    <a:p>
                      <a:endParaRPr lang="en-US" dirty="0" smtClean="0"/>
                    </a:p>
                    <a:p>
                      <a:endParaRPr lang="en-CA" dirty="0"/>
                    </a:p>
                  </a:txBody>
                  <a:tcPr/>
                </a:tc>
                <a:tc>
                  <a:txBody>
                    <a:bodyPr/>
                    <a:lstStyle/>
                    <a:p>
                      <a:endParaRPr lang="en-CA"/>
                    </a:p>
                  </a:txBody>
                  <a:tcPr/>
                </a:tc>
              </a:tr>
              <a:tr h="370840">
                <a:tc>
                  <a:txBody>
                    <a:bodyPr/>
                    <a:lstStyle/>
                    <a:p>
                      <a:r>
                        <a:rPr lang="en-US" dirty="0" smtClean="0"/>
                        <a:t>2.</a:t>
                      </a:r>
                      <a:endParaRPr lang="en-CA" dirty="0"/>
                    </a:p>
                  </a:txBody>
                  <a:tcPr/>
                </a:tc>
                <a:tc>
                  <a:txBody>
                    <a:bodyPr/>
                    <a:lstStyle/>
                    <a:p>
                      <a:endParaRPr lang="en-US" dirty="0" smtClean="0"/>
                    </a:p>
                    <a:p>
                      <a:endParaRPr lang="en-CA" dirty="0"/>
                    </a:p>
                  </a:txBody>
                  <a:tcPr/>
                </a:tc>
                <a:tc>
                  <a:txBody>
                    <a:bodyPr/>
                    <a:lstStyle/>
                    <a:p>
                      <a:endParaRPr lang="en-CA"/>
                    </a:p>
                  </a:txBody>
                  <a:tcPr/>
                </a:tc>
              </a:tr>
              <a:tr h="370840">
                <a:tc>
                  <a:txBody>
                    <a:bodyPr/>
                    <a:lstStyle/>
                    <a:p>
                      <a:r>
                        <a:rPr lang="en-US" dirty="0" smtClean="0"/>
                        <a:t>3.</a:t>
                      </a:r>
                      <a:endParaRPr lang="en-CA" dirty="0"/>
                    </a:p>
                  </a:txBody>
                  <a:tcPr/>
                </a:tc>
                <a:tc>
                  <a:txBody>
                    <a:bodyPr/>
                    <a:lstStyle/>
                    <a:p>
                      <a:endParaRPr lang="en-US" dirty="0" smtClean="0"/>
                    </a:p>
                    <a:p>
                      <a:endParaRPr lang="en-CA" dirty="0"/>
                    </a:p>
                  </a:txBody>
                  <a:tcPr/>
                </a:tc>
                <a:tc>
                  <a:txBody>
                    <a:bodyPr/>
                    <a:lstStyle/>
                    <a:p>
                      <a:endParaRPr lang="en-CA" dirty="0"/>
                    </a:p>
                  </a:txBody>
                  <a:tcPr/>
                </a:tc>
              </a:tr>
            </a:tbl>
          </a:graphicData>
        </a:graphic>
      </p:graphicFrame>
    </p:spTree>
    <p:extLst>
      <p:ext uri="{BB962C8B-B14F-4D97-AF65-F5344CB8AC3E}">
        <p14:creationId xmlns:p14="http://schemas.microsoft.com/office/powerpoint/2010/main" val="292024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CSI </a:t>
            </a:r>
            <a:r>
              <a:rPr lang="en-US" b="1" dirty="0" smtClean="0"/>
              <a:t>Textbook</a:t>
            </a:r>
            <a:endParaRPr lang="en-CA" b="1" dirty="0"/>
          </a:p>
        </p:txBody>
      </p:sp>
      <p:sp>
        <p:nvSpPr>
          <p:cNvPr id="3" name="Content Placeholder 2"/>
          <p:cNvSpPr>
            <a:spLocks noGrp="1"/>
          </p:cNvSpPr>
          <p:nvPr>
            <p:ph idx="1"/>
          </p:nvPr>
        </p:nvSpPr>
        <p:spPr>
          <a:xfrm>
            <a:off x="1069848" y="2121408"/>
            <a:ext cx="10058400" cy="1629182"/>
          </a:xfrm>
        </p:spPr>
        <p:txBody>
          <a:bodyPr>
            <a:normAutofit/>
          </a:bodyPr>
          <a:lstStyle/>
          <a:p>
            <a:r>
              <a:rPr lang="en-US" sz="2400" dirty="0" smtClean="0"/>
              <a:t>Grab a CSI book! On your own or with a partner assess at the Evidence in ‘Treatment of the Unemployed During the Depression’ using the worksheet provided</a:t>
            </a:r>
            <a:r>
              <a:rPr lang="en-US" sz="2400" dirty="0" smtClean="0"/>
              <a:t>.</a:t>
            </a:r>
          </a:p>
          <a:p>
            <a:r>
              <a:rPr lang="en-US" sz="2400" dirty="0" smtClean="0"/>
              <a:t>The focus is on:</a:t>
            </a:r>
          </a:p>
          <a:p>
            <a:pPr marL="0" indent="0">
              <a:buNone/>
            </a:pPr>
            <a:endParaRPr lang="en-CA" sz="2400" dirty="0"/>
          </a:p>
        </p:txBody>
      </p:sp>
      <p:graphicFrame>
        <p:nvGraphicFramePr>
          <p:cNvPr id="4" name="Table 3"/>
          <p:cNvGraphicFramePr>
            <a:graphicFrameLocks noGrp="1"/>
          </p:cNvGraphicFramePr>
          <p:nvPr>
            <p:extLst>
              <p:ext uri="{D42A27DB-BD31-4B8C-83A1-F6EECF244321}">
                <p14:modId xmlns:p14="http://schemas.microsoft.com/office/powerpoint/2010/main" val="156230991"/>
              </p:ext>
            </p:extLst>
          </p:nvPr>
        </p:nvGraphicFramePr>
        <p:xfrm>
          <a:off x="1580827" y="3872229"/>
          <a:ext cx="9051009" cy="932245"/>
        </p:xfrm>
        <a:graphic>
          <a:graphicData uri="http://schemas.openxmlformats.org/drawingml/2006/table">
            <a:tbl>
              <a:tblPr firstRow="1" firstCol="1" bandRow="1"/>
              <a:tblGrid>
                <a:gridCol w="2814193"/>
                <a:gridCol w="3265353"/>
                <a:gridCol w="2971463"/>
              </a:tblGrid>
              <a:tr h="932245">
                <a:tc>
                  <a:txBody>
                    <a:bodyPr/>
                    <a:lstStyle/>
                    <a:p>
                      <a:pPr algn="ctr">
                        <a:spcAft>
                          <a:spcPts val="0"/>
                        </a:spcAft>
                      </a:pPr>
                      <a:r>
                        <a:rPr lang="en-US" sz="1800" b="1" dirty="0">
                          <a:effectLst/>
                          <a:latin typeface="Calibri" panose="020F0502020204030204" pitchFamily="34" charset="0"/>
                          <a:ea typeface="MS Mincho" panose="02020609040205080304" pitchFamily="49" charset="-128"/>
                          <a:cs typeface="Times New Roman" panose="02020603050405020304" pitchFamily="18" charset="0"/>
                        </a:rPr>
                        <a:t>Historical Actors</a:t>
                      </a:r>
                      <a:endParaRPr lang="en-CA" sz="1600" dirty="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(Who is involved?)</a:t>
                      </a:r>
                      <a:endParaRPr lang="en-CA"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Calibri" panose="020F0502020204030204" pitchFamily="34" charset="0"/>
                          <a:ea typeface="MS Mincho" panose="02020609040205080304" pitchFamily="49" charset="-128"/>
                          <a:cs typeface="Times New Roman" panose="02020603050405020304" pitchFamily="18" charset="0"/>
                        </a:rPr>
                        <a:t>Action</a:t>
                      </a:r>
                      <a:endParaRPr lang="en-CA" sz="1600" dirty="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(What is happening? What is this source telling us?)</a:t>
                      </a:r>
                      <a:endParaRPr lang="en-CA"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Calibri" panose="020F0502020204030204" pitchFamily="34" charset="0"/>
                          <a:ea typeface="MS Mincho" panose="02020609040205080304" pitchFamily="49" charset="-128"/>
                          <a:cs typeface="Times New Roman" panose="02020603050405020304" pitchFamily="18" charset="0"/>
                        </a:rPr>
                        <a:t>Significance</a:t>
                      </a:r>
                      <a:endParaRPr lang="en-CA" sz="1600" dirty="0">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(Do you feel this source is significant? Why or why not?)</a:t>
                      </a:r>
                      <a:endParaRPr lang="en-CA"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6046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he young worker august 30, 19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7322" y="1033750"/>
            <a:ext cx="8772955" cy="4801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11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yonge street mission 1930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756" y="751510"/>
            <a:ext cx="7435903" cy="5440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776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59417"/>
            <a:ext cx="10058400" cy="5412783"/>
          </a:xfrm>
        </p:spPr>
        <p:txBody>
          <a:bodyPr/>
          <a:lstStyle/>
          <a:p>
            <a:r>
              <a:rPr lang="en-CA" sz="2400" dirty="0"/>
              <a:t>“I never so much as stole a dime, a loaf of bread, a gallon of gas, but in those days I was treated like a criminal. By the twist of some men’s minds, men in high places, it became a criminal act just to be poor, and this percolated down to the whole structure until it reached the town cop or the railway bull and if you were without a job, on the roads, wandering, you automatically became a criminal</a:t>
            </a:r>
            <a:r>
              <a:rPr lang="en-CA" sz="2400" dirty="0" smtClean="0"/>
              <a:t>.”</a:t>
            </a:r>
          </a:p>
          <a:p>
            <a:endParaRPr lang="en-US" sz="2400" dirty="0"/>
          </a:p>
          <a:p>
            <a:r>
              <a:rPr lang="en-CA" sz="2400" dirty="0"/>
              <a:t>In my search for employment I was free to range the whole commercial Winnipeg and nobody denied me a job from any ulterior motive. This did not hold for the Ukrainians, Poles, and Jews. For them, Winnipeg was far from being a city of 250 000 in which they too were free to search fro work. As much as two-thirds of it was barred and bolted against them.”</a:t>
            </a:r>
          </a:p>
          <a:p>
            <a:endParaRPr lang="en-CA" dirty="0"/>
          </a:p>
        </p:txBody>
      </p:sp>
    </p:spTree>
    <p:extLst>
      <p:ext uri="{BB962C8B-B14F-4D97-AF65-F5344CB8AC3E}">
        <p14:creationId xmlns:p14="http://schemas.microsoft.com/office/powerpoint/2010/main" val="532550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67905"/>
            <a:ext cx="10058400" cy="5304295"/>
          </a:xfrm>
        </p:spPr>
        <p:txBody>
          <a:bodyPr>
            <a:normAutofit/>
          </a:bodyPr>
          <a:lstStyle/>
          <a:p>
            <a:r>
              <a:rPr lang="en-CA" sz="2400" dirty="0"/>
              <a:t>“With respect to giving moneys out of the federal treasury to any Tory government in this country for these alleged unemployment purposes, with these governments situated as they are today, with policies diametrically opposed to those of the government, I would not give them a “five-cent piece.”</a:t>
            </a:r>
          </a:p>
          <a:p>
            <a:pPr marL="0" indent="0">
              <a:buNone/>
            </a:pPr>
            <a:endParaRPr lang="en-CA" sz="2400" dirty="0"/>
          </a:p>
          <a:p>
            <a:r>
              <a:rPr lang="en-CA" sz="2400" dirty="0" smtClean="0"/>
              <a:t>May </a:t>
            </a:r>
            <a:r>
              <a:rPr lang="en-CA" sz="2400" dirty="0"/>
              <a:t>I conclude what I have to say? So far as giving money from the federal treasury to provincial governments is concerned in reaction to their question of unemployment, I would be prepared to go to a certain length possibly in meeting one or more of the western provinces that have Progressive premiers at the head of their governments…but I would not give a single cent to any Tory government on earth.”</a:t>
            </a:r>
            <a:endParaRPr lang="en-CA" sz="2400" dirty="0"/>
          </a:p>
        </p:txBody>
      </p:sp>
    </p:spTree>
    <p:extLst>
      <p:ext uri="{BB962C8B-B14F-4D97-AF65-F5344CB8AC3E}">
        <p14:creationId xmlns:p14="http://schemas.microsoft.com/office/powerpoint/2010/main" val="1490097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084881"/>
            <a:ext cx="10058400" cy="5087319"/>
          </a:xfrm>
        </p:spPr>
        <p:txBody>
          <a:bodyPr>
            <a:normAutofit/>
          </a:bodyPr>
          <a:lstStyle/>
          <a:p>
            <a:r>
              <a:rPr lang="en-US" sz="2400" dirty="0" smtClean="0"/>
              <a:t>“It was 1930 and King was in power… the Tories were hollering for some sort of relief to provinces for the unemployment that was building up… It wasn’t really a speech but an exchange in the Commons. RB Bennett, the Tory, was hollering for some benefits, some money for the needy, the starving. King’s battle plan was that the government should spend money to stimulate employment and not just put out money to feed and house those already unemployed. It was what you could call a confrontation of Depression philosophy. No direct financial assistance, that was King’s point.”</a:t>
            </a:r>
            <a:endParaRPr lang="en-CA" sz="2400" dirty="0"/>
          </a:p>
        </p:txBody>
      </p:sp>
    </p:spTree>
    <p:extLst>
      <p:ext uri="{BB962C8B-B14F-4D97-AF65-F5344CB8AC3E}">
        <p14:creationId xmlns:p14="http://schemas.microsoft.com/office/powerpoint/2010/main" val="124439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9966"/>
            <a:ext cx="8596668" cy="867905"/>
          </a:xfrm>
        </p:spPr>
        <p:txBody>
          <a:bodyPr/>
          <a:lstStyle/>
          <a:p>
            <a:r>
              <a:rPr lang="en-US" b="1" dirty="0"/>
              <a:t>Picture 1</a:t>
            </a:r>
            <a:endParaRPr lang="en-CA" b="1" dirty="0"/>
          </a:p>
        </p:txBody>
      </p:sp>
      <p:pic>
        <p:nvPicPr>
          <p:cNvPr id="1026" name="Picture 2" descr="https://s-media-cache-ak0.pinimg.com/originals/18/44/20/1844208a6190c927ba0ad65ce0389a5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4612" y="1372780"/>
            <a:ext cx="6616019" cy="5153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367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936" y="286605"/>
            <a:ext cx="9301824" cy="844771"/>
          </a:xfrm>
        </p:spPr>
        <p:txBody>
          <a:bodyPr>
            <a:normAutofit/>
          </a:bodyPr>
          <a:lstStyle/>
          <a:p>
            <a:r>
              <a:rPr lang="en-US" b="1" dirty="0" smtClean="0"/>
              <a:t>Picture 2</a:t>
            </a:r>
            <a:endParaRPr lang="en-CA" b="1" dirty="0"/>
          </a:p>
        </p:txBody>
      </p:sp>
      <p:pic>
        <p:nvPicPr>
          <p:cNvPr id="3074" name="Picture 2" descr="http://cf.collectorsweekly.com/uploads/2015/04/hoboes_museum_jungle1895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936" y="1240422"/>
            <a:ext cx="8275020" cy="5351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797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9967"/>
            <a:ext cx="8596668" cy="821410"/>
          </a:xfrm>
        </p:spPr>
        <p:txBody>
          <a:bodyPr>
            <a:normAutofit/>
          </a:bodyPr>
          <a:lstStyle/>
          <a:p>
            <a:r>
              <a:rPr lang="en-US" b="1" dirty="0"/>
              <a:t>Picture </a:t>
            </a:r>
            <a:r>
              <a:rPr lang="en-US" b="1" dirty="0" smtClean="0"/>
              <a:t>3</a:t>
            </a:r>
            <a:endParaRPr lang="en-CA" b="1" dirty="0"/>
          </a:p>
        </p:txBody>
      </p:sp>
      <p:pic>
        <p:nvPicPr>
          <p:cNvPr id="2050" name="Picture 2" descr="http://erroluys.com/images/8b37154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3" y="1294587"/>
            <a:ext cx="7195805" cy="535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230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33953" y="484632"/>
            <a:ext cx="6090833" cy="1609344"/>
          </a:xfrm>
        </p:spPr>
        <p:txBody>
          <a:bodyPr/>
          <a:lstStyle/>
          <a:p>
            <a:pPr algn="ctr" eaLnBrk="1" hangingPunct="1"/>
            <a:r>
              <a:rPr lang="en-US" b="1" dirty="0" smtClean="0"/>
              <a:t>Social Conditions for Canadians</a:t>
            </a:r>
            <a:endParaRPr lang="en-CA" b="1" dirty="0" smtClean="0"/>
          </a:p>
        </p:txBody>
      </p:sp>
      <p:sp>
        <p:nvSpPr>
          <p:cNvPr id="3" name="Content Placeholder 2"/>
          <p:cNvSpPr>
            <a:spLocks noGrp="1"/>
          </p:cNvSpPr>
          <p:nvPr>
            <p:ph sz="half" idx="1"/>
          </p:nvPr>
        </p:nvSpPr>
        <p:spPr/>
        <p:txBody>
          <a:bodyPr>
            <a:noAutofit/>
          </a:bodyPr>
          <a:lstStyle/>
          <a:p>
            <a:pPr eaLnBrk="1" hangingPunct="1">
              <a:lnSpc>
                <a:spcPct val="90000"/>
              </a:lnSpc>
            </a:pPr>
            <a:r>
              <a:rPr lang="en-US" sz="2800" dirty="0"/>
              <a:t>No unemployment insurance or </a:t>
            </a:r>
            <a:r>
              <a:rPr lang="en-US" sz="2800" dirty="0" smtClean="0"/>
              <a:t>welfare</a:t>
            </a:r>
            <a:endParaRPr lang="en-US" sz="2800" dirty="0"/>
          </a:p>
          <a:p>
            <a:pPr eaLnBrk="1" hangingPunct="1">
              <a:lnSpc>
                <a:spcPct val="90000"/>
              </a:lnSpc>
            </a:pPr>
            <a:r>
              <a:rPr lang="en-US" sz="2800" dirty="0"/>
              <a:t>2 million people were on </a:t>
            </a:r>
            <a:r>
              <a:rPr lang="en-US" sz="2800" b="1" dirty="0">
                <a:solidFill>
                  <a:srgbClr val="C00000"/>
                </a:solidFill>
              </a:rPr>
              <a:t>Relief</a:t>
            </a:r>
            <a:r>
              <a:rPr lang="en-US" sz="2800" dirty="0">
                <a:solidFill>
                  <a:srgbClr val="C00000"/>
                </a:solidFill>
              </a:rPr>
              <a:t> </a:t>
            </a:r>
            <a:r>
              <a:rPr lang="en-US" sz="2800" dirty="0"/>
              <a:t>– Government assistance at the time</a:t>
            </a:r>
            <a:endParaRPr lang="en-CA" sz="2800" dirty="0"/>
          </a:p>
        </p:txBody>
      </p:sp>
      <p:pic>
        <p:nvPicPr>
          <p:cNvPr id="9220" name="Content Placeholder 4" descr="depression1.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01385" y="690412"/>
            <a:ext cx="4512377" cy="5481788"/>
          </a:xfrm>
        </p:spPr>
      </p:pic>
    </p:spTree>
    <p:extLst>
      <p:ext uri="{BB962C8B-B14F-4D97-AF65-F5344CB8AC3E}">
        <p14:creationId xmlns:p14="http://schemas.microsoft.com/office/powerpoint/2010/main" val="9384213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64876" y="370209"/>
            <a:ext cx="6134009" cy="1268367"/>
          </a:xfrm>
        </p:spPr>
        <p:txBody>
          <a:bodyPr>
            <a:normAutofit/>
          </a:bodyPr>
          <a:lstStyle/>
          <a:p>
            <a:pPr algn="ctr" eaLnBrk="1" hangingPunct="1"/>
            <a:r>
              <a:rPr lang="en-US" b="1" dirty="0" smtClean="0"/>
              <a:t>Areas Hit Hardest</a:t>
            </a:r>
            <a:endParaRPr lang="en-CA" b="1" dirty="0" smtClean="0"/>
          </a:p>
        </p:txBody>
      </p:sp>
      <p:pic>
        <p:nvPicPr>
          <p:cNvPr id="10243" name="Content Placeholder 4" descr="depression13.gif"/>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64876" y="1826135"/>
            <a:ext cx="6134009" cy="4543710"/>
          </a:xfrm>
        </p:spPr>
      </p:pic>
      <p:sp>
        <p:nvSpPr>
          <p:cNvPr id="4" name="Content Placeholder 3"/>
          <p:cNvSpPr>
            <a:spLocks noGrp="1"/>
          </p:cNvSpPr>
          <p:nvPr>
            <p:ph sz="half" idx="2"/>
          </p:nvPr>
        </p:nvSpPr>
        <p:spPr>
          <a:xfrm>
            <a:off x="7104111" y="1826134"/>
            <a:ext cx="4612607" cy="4483185"/>
          </a:xfrm>
        </p:spPr>
        <p:txBody>
          <a:bodyPr>
            <a:noAutofit/>
          </a:bodyPr>
          <a:lstStyle/>
          <a:p>
            <a:pPr eaLnBrk="1" hangingPunct="1"/>
            <a:r>
              <a:rPr lang="en-US" sz="2800" dirty="0"/>
              <a:t>The Maritimes were hit when other nations stopped buying fish and </a:t>
            </a:r>
            <a:r>
              <a:rPr lang="en-US" sz="2800" dirty="0" smtClean="0"/>
              <a:t>lumber</a:t>
            </a:r>
            <a:endParaRPr lang="en-US" sz="2800" dirty="0"/>
          </a:p>
          <a:p>
            <a:pPr eaLnBrk="1" hangingPunct="1"/>
            <a:r>
              <a:rPr lang="en-US" sz="2800" dirty="0"/>
              <a:t>The Prairies were devastated by the </a:t>
            </a:r>
            <a:r>
              <a:rPr lang="en-US" sz="2800" b="1" dirty="0">
                <a:solidFill>
                  <a:srgbClr val="C00000"/>
                </a:solidFill>
              </a:rPr>
              <a:t>dustbowl</a:t>
            </a:r>
            <a:r>
              <a:rPr lang="en-US" sz="2800" dirty="0"/>
              <a:t> and a grasshopper epidemic</a:t>
            </a:r>
            <a:endParaRPr lang="en-CA" sz="2800" dirty="0"/>
          </a:p>
        </p:txBody>
      </p:sp>
    </p:spTree>
    <p:extLst>
      <p:ext uri="{BB962C8B-B14F-4D97-AF65-F5344CB8AC3E}">
        <p14:creationId xmlns:p14="http://schemas.microsoft.com/office/powerpoint/2010/main" val="452047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kpbs.media.clients.ellingtoncms.com/img/photos/2012/11/13/DustBowl_ChurchOfGod_tx800.jpg?aae402d4163f394116c3dd6e602f75682c5263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457" y="1733246"/>
            <a:ext cx="5439906" cy="407993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8" descr="http://www.reformation.org/en-dust-bowl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0715" y="218219"/>
            <a:ext cx="4605683" cy="303005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pldatabase.saskatoonlibrary.ca/csdata/images/lhr/web/lh/5000/lh-531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0715" y="3414915"/>
            <a:ext cx="4662376" cy="3092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692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4468" y="484632"/>
            <a:ext cx="7330697" cy="1609344"/>
          </a:xfrm>
        </p:spPr>
        <p:txBody>
          <a:bodyPr>
            <a:normAutofit/>
          </a:bodyPr>
          <a:lstStyle/>
          <a:p>
            <a:pPr algn="ctr" eaLnBrk="1" hangingPunct="1"/>
            <a:r>
              <a:rPr lang="en-US" sz="4800" b="1" dirty="0" smtClean="0"/>
              <a:t>The Political Situation</a:t>
            </a:r>
            <a:endParaRPr lang="en-CA" sz="4800" b="1" dirty="0" smtClean="0"/>
          </a:p>
        </p:txBody>
      </p:sp>
      <p:sp>
        <p:nvSpPr>
          <p:cNvPr id="3" name="Content Placeholder 2"/>
          <p:cNvSpPr>
            <a:spLocks noGrp="1"/>
          </p:cNvSpPr>
          <p:nvPr>
            <p:ph sz="half" idx="1"/>
          </p:nvPr>
        </p:nvSpPr>
        <p:spPr/>
        <p:txBody>
          <a:bodyPr>
            <a:normAutofit/>
          </a:bodyPr>
          <a:lstStyle/>
          <a:p>
            <a:pPr eaLnBrk="1" hangingPunct="1">
              <a:lnSpc>
                <a:spcPct val="90000"/>
              </a:lnSpc>
            </a:pPr>
            <a:r>
              <a:rPr lang="en-US" sz="2600" dirty="0" smtClean="0"/>
              <a:t>Liberal </a:t>
            </a:r>
            <a:r>
              <a:rPr lang="en-US" sz="2600" dirty="0"/>
              <a:t>PM Mackenzie King thought it was up to the provinces to aid their citizens</a:t>
            </a:r>
          </a:p>
          <a:p>
            <a:pPr eaLnBrk="1" hangingPunct="1">
              <a:lnSpc>
                <a:spcPct val="90000"/>
              </a:lnSpc>
            </a:pPr>
            <a:endParaRPr lang="en-US" sz="2600" dirty="0"/>
          </a:p>
          <a:p>
            <a:pPr eaLnBrk="1" hangingPunct="1">
              <a:lnSpc>
                <a:spcPct val="90000"/>
              </a:lnSpc>
            </a:pPr>
            <a:r>
              <a:rPr lang="en-US" sz="2600" dirty="0"/>
              <a:t>He stated that the federal government would not give </a:t>
            </a:r>
            <a:r>
              <a:rPr lang="en-US" sz="2600" dirty="0">
                <a:solidFill>
                  <a:srgbClr val="C00000"/>
                </a:solidFill>
              </a:rPr>
              <a:t>“a five cent piece” </a:t>
            </a:r>
            <a:r>
              <a:rPr lang="en-US" sz="2600" dirty="0"/>
              <a:t>to any province that had a Conservative government</a:t>
            </a:r>
            <a:endParaRPr lang="en-CA" sz="2600" dirty="0"/>
          </a:p>
        </p:txBody>
      </p:sp>
      <p:pic>
        <p:nvPicPr>
          <p:cNvPr id="12292" name="Content Placeholder 4" descr="depression2.jpg"/>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625165" y="1137375"/>
            <a:ext cx="3955934" cy="5034825"/>
          </a:xfrm>
        </p:spPr>
      </p:pic>
    </p:spTree>
    <p:extLst>
      <p:ext uri="{BB962C8B-B14F-4D97-AF65-F5344CB8AC3E}">
        <p14:creationId xmlns:p14="http://schemas.microsoft.com/office/powerpoint/2010/main" val="2256177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b="1" dirty="0" smtClean="0"/>
              <a:t>Enter RB Bennett</a:t>
            </a:r>
            <a:endParaRPr lang="en-CA" b="1" dirty="0" smtClean="0"/>
          </a:p>
        </p:txBody>
      </p:sp>
      <p:pic>
        <p:nvPicPr>
          <p:cNvPr id="13315" name="Content Placeholder 4" descr="depression3.jpg"/>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69171" y="2194560"/>
            <a:ext cx="4941215" cy="3669219"/>
          </a:xfrm>
        </p:spPr>
      </p:pic>
      <p:sp>
        <p:nvSpPr>
          <p:cNvPr id="4" name="Content Placeholder 3"/>
          <p:cNvSpPr>
            <a:spLocks noGrp="1"/>
          </p:cNvSpPr>
          <p:nvPr>
            <p:ph sz="half" idx="2"/>
          </p:nvPr>
        </p:nvSpPr>
        <p:spPr/>
        <p:txBody>
          <a:bodyPr>
            <a:normAutofit fontScale="92500"/>
          </a:bodyPr>
          <a:lstStyle/>
          <a:p>
            <a:pPr eaLnBrk="1" hangingPunct="1">
              <a:lnSpc>
                <a:spcPct val="90000"/>
              </a:lnSpc>
            </a:pPr>
            <a:r>
              <a:rPr lang="en-US" sz="2600" dirty="0"/>
              <a:t>Bennett became PM in 1930</a:t>
            </a:r>
          </a:p>
          <a:p>
            <a:pPr eaLnBrk="1" hangingPunct="1">
              <a:lnSpc>
                <a:spcPct val="90000"/>
              </a:lnSpc>
            </a:pPr>
            <a:endParaRPr lang="en-US" sz="800" dirty="0"/>
          </a:p>
          <a:p>
            <a:pPr eaLnBrk="1" hangingPunct="1">
              <a:lnSpc>
                <a:spcPct val="90000"/>
              </a:lnSpc>
            </a:pPr>
            <a:r>
              <a:rPr lang="en-US" sz="2600" dirty="0"/>
              <a:t>He was a self-made millionaire as a lawyer and businessman</a:t>
            </a:r>
          </a:p>
          <a:p>
            <a:pPr eaLnBrk="1" hangingPunct="1">
              <a:lnSpc>
                <a:spcPct val="90000"/>
              </a:lnSpc>
            </a:pPr>
            <a:endParaRPr lang="en-US" sz="800" dirty="0"/>
          </a:p>
          <a:p>
            <a:pPr eaLnBrk="1" hangingPunct="1">
              <a:lnSpc>
                <a:spcPct val="90000"/>
              </a:lnSpc>
            </a:pPr>
            <a:r>
              <a:rPr lang="en-US" sz="2600" dirty="0"/>
              <a:t>He initially put $20 million towards emergency relief, but generally thought government intervention was not the solution</a:t>
            </a:r>
            <a:endParaRPr lang="en-CA" sz="2600" dirty="0"/>
          </a:p>
        </p:txBody>
      </p:sp>
    </p:spTree>
    <p:extLst>
      <p:ext uri="{BB962C8B-B14F-4D97-AF65-F5344CB8AC3E}">
        <p14:creationId xmlns:p14="http://schemas.microsoft.com/office/powerpoint/2010/main" val="2675787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Wood Type</Template>
  <TotalTime>87</TotalTime>
  <Words>672</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MS Mincho</vt:lpstr>
      <vt:lpstr>Arial</vt:lpstr>
      <vt:lpstr>Bookman Old Style</vt:lpstr>
      <vt:lpstr>Calibri</vt:lpstr>
      <vt:lpstr>Century Gothic</vt:lpstr>
      <vt:lpstr>Times New Roman</vt:lpstr>
      <vt:lpstr>Wingdings</vt:lpstr>
      <vt:lpstr>Wood Type</vt:lpstr>
      <vt:lpstr>Mind’s On – Investigating Pictures</vt:lpstr>
      <vt:lpstr>Picture 1</vt:lpstr>
      <vt:lpstr>Picture 2</vt:lpstr>
      <vt:lpstr>Picture 3</vt:lpstr>
      <vt:lpstr>Social Conditions for Canadians</vt:lpstr>
      <vt:lpstr>Areas Hit Hardest</vt:lpstr>
      <vt:lpstr>PowerPoint Presentation</vt:lpstr>
      <vt:lpstr>The Political Situation</vt:lpstr>
      <vt:lpstr>Enter RB Bennett</vt:lpstr>
      <vt:lpstr>CSI Textbook</vt:lpstr>
      <vt:lpstr>PowerPoint Presentation</vt:lpstr>
      <vt:lpstr>PowerPoint Presentation</vt:lpstr>
      <vt:lpstr>PowerPoint Presentation</vt:lpstr>
      <vt:lpstr>PowerPoint Presentation</vt:lpstr>
      <vt:lpstr>PowerPoint Presentation</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 On – Investigating Pictures</dc:title>
  <dc:creator>Shields, Jeff</dc:creator>
  <cp:lastModifiedBy>Shields, Jeff</cp:lastModifiedBy>
  <cp:revision>2</cp:revision>
  <dcterms:created xsi:type="dcterms:W3CDTF">2017-04-18T15:12:41Z</dcterms:created>
  <dcterms:modified xsi:type="dcterms:W3CDTF">2017-04-18T16:40:06Z</dcterms:modified>
</cp:coreProperties>
</file>