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79" r:id="rId3"/>
    <p:sldId id="280" r:id="rId4"/>
    <p:sldId id="257" r:id="rId5"/>
    <p:sldId id="256" r:id="rId6"/>
    <p:sldId id="276" r:id="rId7"/>
    <p:sldId id="258" r:id="rId8"/>
    <p:sldId id="259" r:id="rId9"/>
    <p:sldId id="260" r:id="rId10"/>
    <p:sldId id="261" r:id="rId11"/>
    <p:sldId id="281" r:id="rId12"/>
    <p:sldId id="262" r:id="rId13"/>
    <p:sldId id="278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5013" autoAdjust="0"/>
  </p:normalViewPr>
  <p:slideViewPr>
    <p:cSldViewPr>
      <p:cViewPr varScale="1">
        <p:scale>
          <a:sx n="61" d="100"/>
          <a:sy n="61" d="100"/>
        </p:scale>
        <p:origin x="66" y="34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2/8/2017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O7TduevH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OfO7TduevH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O0XfT60rvsA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Historical Thinking Activity:</a:t>
            </a:r>
            <a:br>
              <a:rPr lang="en-US" b="1" dirty="0" smtClean="0"/>
            </a:br>
            <a:r>
              <a:rPr lang="en-US" b="1" dirty="0" smtClean="0"/>
              <a:t>Cause and Consequence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828" y="1905000"/>
            <a:ext cx="10369151" cy="4692352"/>
          </a:xfrm>
        </p:spPr>
        <p:txBody>
          <a:bodyPr>
            <a:normAutofit/>
          </a:bodyPr>
          <a:lstStyle/>
          <a:p>
            <a:r>
              <a:rPr lang="en-US" dirty="0" smtClean="0"/>
              <a:t>Follow the steps to fill out the your Cause and Consequence sheet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Step 1 – </a:t>
            </a:r>
            <a:r>
              <a:rPr lang="en-US" dirty="0" smtClean="0"/>
              <a:t>Easy! In </a:t>
            </a:r>
            <a:r>
              <a:rPr lang="en-US" dirty="0" smtClean="0"/>
              <a:t>the chart under the first arrow write down where you are in the </a:t>
            </a:r>
            <a:r>
              <a:rPr lang="en-US" b="1" dirty="0" smtClean="0"/>
              <a:t>PRESENT</a:t>
            </a:r>
            <a:endParaRPr lang="en-US" dirty="0" smtClean="0"/>
          </a:p>
          <a:p>
            <a:r>
              <a:rPr lang="en-US" dirty="0" smtClean="0"/>
              <a:t>Step 2 – In the chart under the second arrow write down </a:t>
            </a:r>
            <a:r>
              <a:rPr lang="en-US" dirty="0" smtClean="0"/>
              <a:t>the </a:t>
            </a:r>
            <a:r>
              <a:rPr lang="en-US" b="1" dirty="0" smtClean="0"/>
              <a:t>RESULT</a:t>
            </a:r>
            <a:r>
              <a:rPr lang="en-US" dirty="0" smtClean="0"/>
              <a:t>, meaning, what is likely to happen next.</a:t>
            </a:r>
            <a:endParaRPr lang="en-US" dirty="0" smtClean="0"/>
          </a:p>
          <a:p>
            <a:r>
              <a:rPr lang="en-US" dirty="0" smtClean="0"/>
              <a:t>Step 3 – In the chart under the third arrow write down </a:t>
            </a:r>
            <a:r>
              <a:rPr lang="en-US" dirty="0" smtClean="0"/>
              <a:t>probable </a:t>
            </a:r>
            <a:r>
              <a:rPr lang="en-US" b="1" dirty="0" smtClean="0"/>
              <a:t>CONSEQUENCES</a:t>
            </a:r>
            <a:r>
              <a:rPr lang="en-US" dirty="0" smtClean="0"/>
              <a:t> of you being </a:t>
            </a:r>
            <a:r>
              <a:rPr lang="en-US" dirty="0" smtClean="0"/>
              <a:t>here and then moving to the next step.</a:t>
            </a:r>
          </a:p>
          <a:p>
            <a:r>
              <a:rPr lang="en-US" dirty="0" smtClean="0"/>
              <a:t>Step 4 – This is the fun part – What are some possible alternatives that </a:t>
            </a:r>
            <a:r>
              <a:rPr lang="en-US" b="1" dirty="0" smtClean="0"/>
              <a:t>MIGHT CHANGE THAT CONSEQUENCE? </a:t>
            </a:r>
            <a:r>
              <a:rPr lang="en-US" dirty="0" smtClean="0"/>
              <a:t>Write down reasonable possibilities only in the final box.</a:t>
            </a:r>
            <a:endParaRPr lang="en-US" dirty="0" smtClean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056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Minds On – Who’s MANI?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Quick review (WITHOUT NOTES!) of the first 4 causes of war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95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z="4000" b="1"/>
              <a:t>Assassination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756" y="1772816"/>
            <a:ext cx="7920880" cy="468037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“The shot that started the war.”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Archduke Franz Ferdinand was killed by a group called the “Black Hand” (shot by </a:t>
            </a:r>
            <a:r>
              <a:rPr lang="en-US" sz="2800" dirty="0" err="1" smtClean="0"/>
              <a:t>Gavrilo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introduces modern terrorism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was </a:t>
            </a:r>
            <a:r>
              <a:rPr lang="en-US" sz="2800" b="1" dirty="0" smtClean="0"/>
              <a:t>the spark </a:t>
            </a:r>
            <a:r>
              <a:rPr lang="en-US" sz="2800" dirty="0" smtClean="0"/>
              <a:t>started the steps to war, </a:t>
            </a:r>
            <a:r>
              <a:rPr lang="en-US" sz="2800" b="1" dirty="0" smtClean="0"/>
              <a:t>but was not the sole cause of the war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/>
          </a:p>
        </p:txBody>
      </p:sp>
      <p:pic>
        <p:nvPicPr>
          <p:cNvPr id="922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205" y="189723"/>
            <a:ext cx="2664296" cy="3357562"/>
          </a:xfrm>
        </p:spPr>
      </p:pic>
      <p:pic>
        <p:nvPicPr>
          <p:cNvPr id="9221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3717032"/>
            <a:ext cx="302332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Cause and Consequence – Counter </a:t>
            </a:r>
            <a:r>
              <a:rPr lang="en-US" b="1" dirty="0" err="1" smtClean="0"/>
              <a:t>Factuals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780" y="1905000"/>
            <a:ext cx="4752527" cy="4267200"/>
          </a:xfrm>
        </p:spPr>
        <p:txBody>
          <a:bodyPr/>
          <a:lstStyle/>
          <a:p>
            <a:r>
              <a:rPr lang="en-US" dirty="0" smtClean="0"/>
              <a:t>Remember that in Cause and Consequence the possibility of </a:t>
            </a:r>
            <a:r>
              <a:rPr lang="en-US" b="1" dirty="0" smtClean="0"/>
              <a:t>unintended consequences </a:t>
            </a:r>
            <a:r>
              <a:rPr lang="en-US" dirty="0" smtClean="0"/>
              <a:t>is significant</a:t>
            </a:r>
          </a:p>
          <a:p>
            <a:r>
              <a:rPr lang="en-US" dirty="0" smtClean="0"/>
              <a:t>Brainstorm some ideas answering this question: </a:t>
            </a:r>
            <a:r>
              <a:rPr lang="en-US" b="1" dirty="0" smtClean="0"/>
              <a:t>What results could </a:t>
            </a:r>
            <a:r>
              <a:rPr lang="en-US" b="1" dirty="0" err="1" smtClean="0"/>
              <a:t>Gavrilo</a:t>
            </a:r>
            <a:r>
              <a:rPr lang="en-US" b="1" dirty="0" smtClean="0"/>
              <a:t> have reasonably expected from shooting the Archduke?</a:t>
            </a:r>
            <a:endParaRPr lang="en-CA" b="1" dirty="0"/>
          </a:p>
        </p:txBody>
      </p:sp>
      <p:pic>
        <p:nvPicPr>
          <p:cNvPr id="1026" name="Picture 2" descr="https://upload.wikimedia.org/wikipedia/commons/5/50/Dissolution_of_Austria-Hunga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1912454"/>
            <a:ext cx="6654280" cy="41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7510887" y="4428865"/>
            <a:ext cx="1487852" cy="1333153"/>
          </a:xfrm>
          <a:custGeom>
            <a:avLst/>
            <a:gdLst/>
            <a:ahLst/>
            <a:cxnLst/>
            <a:rect l="0" t="0" r="0" b="0"/>
            <a:pathLst>
              <a:path w="1487852" h="1333153">
                <a:moveTo>
                  <a:pt x="999865" y="1285540"/>
                </a:moveTo>
                <a:lnTo>
                  <a:pt x="999865" y="1285540"/>
                </a:lnTo>
                <a:lnTo>
                  <a:pt x="993546" y="1285540"/>
                </a:lnTo>
                <a:lnTo>
                  <a:pt x="991684" y="1284217"/>
                </a:lnTo>
                <a:lnTo>
                  <a:pt x="990443" y="1282013"/>
                </a:lnTo>
                <a:lnTo>
                  <a:pt x="987974" y="1273679"/>
                </a:lnTo>
                <a:lnTo>
                  <a:pt x="987963" y="1263391"/>
                </a:lnTo>
                <a:lnTo>
                  <a:pt x="986639" y="1262840"/>
                </a:lnTo>
                <a:lnTo>
                  <a:pt x="981643" y="1262225"/>
                </a:lnTo>
                <a:lnTo>
                  <a:pt x="979782" y="1260738"/>
                </a:lnTo>
                <a:lnTo>
                  <a:pt x="976548" y="1251528"/>
                </a:lnTo>
                <a:lnTo>
                  <a:pt x="972749" y="1250584"/>
                </a:lnTo>
                <a:lnTo>
                  <a:pt x="965853" y="1249979"/>
                </a:lnTo>
                <a:lnTo>
                  <a:pt x="964910" y="1246369"/>
                </a:lnTo>
                <a:lnTo>
                  <a:pt x="964658" y="1243555"/>
                </a:lnTo>
                <a:lnTo>
                  <a:pt x="963168" y="1241679"/>
                </a:lnTo>
                <a:lnTo>
                  <a:pt x="957985" y="1239594"/>
                </a:lnTo>
                <a:lnTo>
                  <a:pt x="956074" y="1237716"/>
                </a:lnTo>
                <a:lnTo>
                  <a:pt x="953951" y="1232102"/>
                </a:lnTo>
                <a:lnTo>
                  <a:pt x="952755" y="1221506"/>
                </a:lnTo>
                <a:lnTo>
                  <a:pt x="951265" y="1219045"/>
                </a:lnTo>
                <a:lnTo>
                  <a:pt x="948949" y="1217403"/>
                </a:lnTo>
                <a:lnTo>
                  <a:pt x="946082" y="1216309"/>
                </a:lnTo>
                <a:lnTo>
                  <a:pt x="944171" y="1214257"/>
                </a:lnTo>
                <a:lnTo>
                  <a:pt x="937577" y="1201460"/>
                </a:lnTo>
                <a:lnTo>
                  <a:pt x="932504" y="1193946"/>
                </a:lnTo>
                <a:lnTo>
                  <a:pt x="930250" y="1186198"/>
                </a:lnTo>
                <a:lnTo>
                  <a:pt x="928326" y="1183602"/>
                </a:lnTo>
                <a:lnTo>
                  <a:pt x="925721" y="1181872"/>
                </a:lnTo>
                <a:lnTo>
                  <a:pt x="922661" y="1180718"/>
                </a:lnTo>
                <a:lnTo>
                  <a:pt x="920622" y="1178627"/>
                </a:lnTo>
                <a:lnTo>
                  <a:pt x="913821" y="1165767"/>
                </a:lnTo>
                <a:lnTo>
                  <a:pt x="875052" y="1125018"/>
                </a:lnTo>
                <a:lnTo>
                  <a:pt x="868124" y="1121617"/>
                </a:lnTo>
                <a:lnTo>
                  <a:pt x="864425" y="1120709"/>
                </a:lnTo>
                <a:lnTo>
                  <a:pt x="861959" y="1118782"/>
                </a:lnTo>
                <a:lnTo>
                  <a:pt x="859219" y="1113114"/>
                </a:lnTo>
                <a:lnTo>
                  <a:pt x="857166" y="1111074"/>
                </a:lnTo>
                <a:lnTo>
                  <a:pt x="840651" y="1101211"/>
                </a:lnTo>
                <a:lnTo>
                  <a:pt x="825186" y="1088118"/>
                </a:lnTo>
                <a:lnTo>
                  <a:pt x="817305" y="1085378"/>
                </a:lnTo>
                <a:lnTo>
                  <a:pt x="814675" y="1083325"/>
                </a:lnTo>
                <a:lnTo>
                  <a:pt x="809650" y="1075439"/>
                </a:lnTo>
                <a:lnTo>
                  <a:pt x="785390" y="1062105"/>
                </a:lnTo>
                <a:lnTo>
                  <a:pt x="781494" y="1061196"/>
                </a:lnTo>
                <a:lnTo>
                  <a:pt x="769694" y="1053599"/>
                </a:lnTo>
                <a:lnTo>
                  <a:pt x="753857" y="1040506"/>
                </a:lnTo>
                <a:lnTo>
                  <a:pt x="737993" y="1033021"/>
                </a:lnTo>
                <a:lnTo>
                  <a:pt x="730059" y="1027826"/>
                </a:lnTo>
                <a:lnTo>
                  <a:pt x="718156" y="1023579"/>
                </a:lnTo>
                <a:lnTo>
                  <a:pt x="690383" y="1003153"/>
                </a:lnTo>
                <a:lnTo>
                  <a:pt x="682447" y="1000004"/>
                </a:lnTo>
                <a:lnTo>
                  <a:pt x="674512" y="994195"/>
                </a:lnTo>
                <a:lnTo>
                  <a:pt x="670104" y="987204"/>
                </a:lnTo>
                <a:lnTo>
                  <a:pt x="668928" y="983489"/>
                </a:lnTo>
                <a:lnTo>
                  <a:pt x="666822" y="981013"/>
                </a:lnTo>
                <a:lnTo>
                  <a:pt x="630802" y="955554"/>
                </a:lnTo>
                <a:lnTo>
                  <a:pt x="622903" y="952396"/>
                </a:lnTo>
                <a:lnTo>
                  <a:pt x="583254" y="920003"/>
                </a:lnTo>
                <a:lnTo>
                  <a:pt x="575319" y="916758"/>
                </a:lnTo>
                <a:lnTo>
                  <a:pt x="547545" y="896043"/>
                </a:lnTo>
                <a:lnTo>
                  <a:pt x="527706" y="891849"/>
                </a:lnTo>
                <a:lnTo>
                  <a:pt x="511836" y="883400"/>
                </a:lnTo>
                <a:lnTo>
                  <a:pt x="507868" y="882545"/>
                </a:lnTo>
                <a:lnTo>
                  <a:pt x="448352" y="851244"/>
                </a:lnTo>
                <a:lnTo>
                  <a:pt x="440417" y="847844"/>
                </a:lnTo>
                <a:lnTo>
                  <a:pt x="420578" y="844158"/>
                </a:lnTo>
                <a:lnTo>
                  <a:pt x="404707" y="835773"/>
                </a:lnTo>
                <a:lnTo>
                  <a:pt x="400739" y="834922"/>
                </a:lnTo>
                <a:lnTo>
                  <a:pt x="353127" y="811228"/>
                </a:lnTo>
                <a:lnTo>
                  <a:pt x="337256" y="808449"/>
                </a:lnTo>
                <a:lnTo>
                  <a:pt x="321385" y="800064"/>
                </a:lnTo>
                <a:lnTo>
                  <a:pt x="317417" y="799212"/>
                </a:lnTo>
                <a:lnTo>
                  <a:pt x="293611" y="787411"/>
                </a:lnTo>
                <a:lnTo>
                  <a:pt x="277740" y="784641"/>
                </a:lnTo>
                <a:lnTo>
                  <a:pt x="261870" y="776256"/>
                </a:lnTo>
                <a:lnTo>
                  <a:pt x="257902" y="775406"/>
                </a:lnTo>
                <a:lnTo>
                  <a:pt x="245998" y="767889"/>
                </a:lnTo>
                <a:lnTo>
                  <a:pt x="230127" y="754822"/>
                </a:lnTo>
                <a:lnTo>
                  <a:pt x="214257" y="747344"/>
                </a:lnTo>
                <a:lnTo>
                  <a:pt x="194418" y="731046"/>
                </a:lnTo>
                <a:lnTo>
                  <a:pt x="178548" y="723543"/>
                </a:lnTo>
                <a:lnTo>
                  <a:pt x="157606" y="706373"/>
                </a:lnTo>
                <a:lnTo>
                  <a:pt x="146479" y="702174"/>
                </a:lnTo>
                <a:lnTo>
                  <a:pt x="87193" y="647960"/>
                </a:lnTo>
                <a:lnTo>
                  <a:pt x="79312" y="645077"/>
                </a:lnTo>
                <a:lnTo>
                  <a:pt x="76681" y="642985"/>
                </a:lnTo>
                <a:lnTo>
                  <a:pt x="38999" y="594934"/>
                </a:lnTo>
                <a:lnTo>
                  <a:pt x="36359" y="579242"/>
                </a:lnTo>
                <a:lnTo>
                  <a:pt x="34820" y="576612"/>
                </a:lnTo>
                <a:lnTo>
                  <a:pt x="32472" y="574858"/>
                </a:lnTo>
                <a:lnTo>
                  <a:pt x="29583" y="573689"/>
                </a:lnTo>
                <a:lnTo>
                  <a:pt x="27658" y="571587"/>
                </a:lnTo>
                <a:lnTo>
                  <a:pt x="21041" y="558711"/>
                </a:lnTo>
                <a:lnTo>
                  <a:pt x="13708" y="549750"/>
                </a:lnTo>
                <a:lnTo>
                  <a:pt x="12062" y="537489"/>
                </a:lnTo>
                <a:lnTo>
                  <a:pt x="3754" y="526503"/>
                </a:lnTo>
                <a:lnTo>
                  <a:pt x="494" y="514028"/>
                </a:lnTo>
                <a:lnTo>
                  <a:pt x="0" y="481859"/>
                </a:lnTo>
                <a:lnTo>
                  <a:pt x="1323" y="479948"/>
                </a:lnTo>
                <a:lnTo>
                  <a:pt x="3526" y="478674"/>
                </a:lnTo>
                <a:lnTo>
                  <a:pt x="6318" y="477825"/>
                </a:lnTo>
                <a:lnTo>
                  <a:pt x="8180" y="475936"/>
                </a:lnTo>
                <a:lnTo>
                  <a:pt x="11860" y="464381"/>
                </a:lnTo>
                <a:lnTo>
                  <a:pt x="11899" y="453988"/>
                </a:lnTo>
                <a:lnTo>
                  <a:pt x="13223" y="453432"/>
                </a:lnTo>
                <a:lnTo>
                  <a:pt x="22152" y="452466"/>
                </a:lnTo>
                <a:lnTo>
                  <a:pt x="23070" y="448857"/>
                </a:lnTo>
                <a:lnTo>
                  <a:pt x="23661" y="442083"/>
                </a:lnTo>
                <a:lnTo>
                  <a:pt x="27268" y="441158"/>
                </a:lnTo>
                <a:lnTo>
                  <a:pt x="45811" y="440429"/>
                </a:lnTo>
                <a:lnTo>
                  <a:pt x="57704" y="430169"/>
                </a:lnTo>
                <a:lnTo>
                  <a:pt x="69605" y="428658"/>
                </a:lnTo>
                <a:lnTo>
                  <a:pt x="129118" y="428513"/>
                </a:lnTo>
                <a:lnTo>
                  <a:pt x="152927" y="428513"/>
                </a:lnTo>
                <a:lnTo>
                  <a:pt x="163886" y="436693"/>
                </a:lnTo>
                <a:lnTo>
                  <a:pt x="176355" y="439925"/>
                </a:lnTo>
                <a:lnTo>
                  <a:pt x="184217" y="440271"/>
                </a:lnTo>
                <a:lnTo>
                  <a:pt x="191207" y="443878"/>
                </a:lnTo>
                <a:lnTo>
                  <a:pt x="200152" y="450652"/>
                </a:lnTo>
                <a:lnTo>
                  <a:pt x="211421" y="453312"/>
                </a:lnTo>
                <a:lnTo>
                  <a:pt x="222528" y="460402"/>
                </a:lnTo>
                <a:lnTo>
                  <a:pt x="238130" y="463467"/>
                </a:lnTo>
                <a:lnTo>
                  <a:pt x="297433" y="464222"/>
                </a:lnTo>
                <a:lnTo>
                  <a:pt x="339103" y="464222"/>
                </a:lnTo>
                <a:lnTo>
                  <a:pt x="341133" y="462900"/>
                </a:lnTo>
                <a:lnTo>
                  <a:pt x="342486" y="460696"/>
                </a:lnTo>
                <a:lnTo>
                  <a:pt x="344658" y="453973"/>
                </a:lnTo>
                <a:lnTo>
                  <a:pt x="348481" y="453054"/>
                </a:lnTo>
                <a:lnTo>
                  <a:pt x="351352" y="452810"/>
                </a:lnTo>
                <a:lnTo>
                  <a:pt x="353266" y="451324"/>
                </a:lnTo>
                <a:lnTo>
                  <a:pt x="356945" y="440919"/>
                </a:lnTo>
                <a:lnTo>
                  <a:pt x="367331" y="430212"/>
                </a:lnTo>
                <a:lnTo>
                  <a:pt x="368851" y="418414"/>
                </a:lnTo>
                <a:lnTo>
                  <a:pt x="379233" y="406520"/>
                </a:lnTo>
                <a:lnTo>
                  <a:pt x="380407" y="398925"/>
                </a:lnTo>
                <a:lnTo>
                  <a:pt x="380897" y="363361"/>
                </a:lnTo>
                <a:lnTo>
                  <a:pt x="379576" y="361272"/>
                </a:lnTo>
                <a:lnTo>
                  <a:pt x="377373" y="359879"/>
                </a:lnTo>
                <a:lnTo>
                  <a:pt x="374581" y="358951"/>
                </a:lnTo>
                <a:lnTo>
                  <a:pt x="372719" y="357010"/>
                </a:lnTo>
                <a:lnTo>
                  <a:pt x="370652" y="351325"/>
                </a:lnTo>
                <a:lnTo>
                  <a:pt x="369041" y="317370"/>
                </a:lnTo>
                <a:lnTo>
                  <a:pt x="367703" y="314740"/>
                </a:lnTo>
                <a:lnTo>
                  <a:pt x="365490" y="312987"/>
                </a:lnTo>
                <a:lnTo>
                  <a:pt x="362691" y="311819"/>
                </a:lnTo>
                <a:lnTo>
                  <a:pt x="360826" y="309717"/>
                </a:lnTo>
                <a:lnTo>
                  <a:pt x="354304" y="296841"/>
                </a:lnTo>
                <a:lnTo>
                  <a:pt x="337367" y="276608"/>
                </a:lnTo>
                <a:lnTo>
                  <a:pt x="333825" y="264071"/>
                </a:lnTo>
                <a:lnTo>
                  <a:pt x="327128" y="256202"/>
                </a:lnTo>
                <a:lnTo>
                  <a:pt x="320410" y="252737"/>
                </a:lnTo>
                <a:lnTo>
                  <a:pt x="316768" y="251814"/>
                </a:lnTo>
                <a:lnTo>
                  <a:pt x="314339" y="249875"/>
                </a:lnTo>
                <a:lnTo>
                  <a:pt x="299423" y="228352"/>
                </a:lnTo>
                <a:lnTo>
                  <a:pt x="298125" y="220490"/>
                </a:lnTo>
                <a:lnTo>
                  <a:pt x="296620" y="218412"/>
                </a:lnTo>
                <a:lnTo>
                  <a:pt x="294295" y="217027"/>
                </a:lnTo>
                <a:lnTo>
                  <a:pt x="287378" y="214803"/>
                </a:lnTo>
                <a:lnTo>
                  <a:pt x="251780" y="180360"/>
                </a:lnTo>
                <a:lnTo>
                  <a:pt x="250503" y="172765"/>
                </a:lnTo>
                <a:lnTo>
                  <a:pt x="249001" y="170724"/>
                </a:lnTo>
                <a:lnTo>
                  <a:pt x="243806" y="168457"/>
                </a:lnTo>
                <a:lnTo>
                  <a:pt x="241892" y="166530"/>
                </a:lnTo>
                <a:lnTo>
                  <a:pt x="238567" y="156554"/>
                </a:lnTo>
                <a:lnTo>
                  <a:pt x="238213" y="148959"/>
                </a:lnTo>
                <a:lnTo>
                  <a:pt x="236840" y="146918"/>
                </a:lnTo>
                <a:lnTo>
                  <a:pt x="234602" y="145558"/>
                </a:lnTo>
                <a:lnTo>
                  <a:pt x="231788" y="144651"/>
                </a:lnTo>
                <a:lnTo>
                  <a:pt x="229912" y="142724"/>
                </a:lnTo>
                <a:lnTo>
                  <a:pt x="227827" y="137056"/>
                </a:lnTo>
                <a:lnTo>
                  <a:pt x="226173" y="108975"/>
                </a:lnTo>
                <a:lnTo>
                  <a:pt x="236409" y="97042"/>
                </a:lnTo>
                <a:lnTo>
                  <a:pt x="239059" y="86081"/>
                </a:lnTo>
                <a:lnTo>
                  <a:pt x="260170" y="61227"/>
                </a:lnTo>
                <a:lnTo>
                  <a:pt x="267685" y="60022"/>
                </a:lnTo>
                <a:lnTo>
                  <a:pt x="269714" y="58531"/>
                </a:lnTo>
                <a:lnTo>
                  <a:pt x="271969" y="53347"/>
                </a:lnTo>
                <a:lnTo>
                  <a:pt x="273892" y="51435"/>
                </a:lnTo>
                <a:lnTo>
                  <a:pt x="283863" y="48116"/>
                </a:lnTo>
                <a:lnTo>
                  <a:pt x="302084" y="47656"/>
                </a:lnTo>
                <a:lnTo>
                  <a:pt x="304550" y="48964"/>
                </a:lnTo>
                <a:lnTo>
                  <a:pt x="306194" y="51158"/>
                </a:lnTo>
                <a:lnTo>
                  <a:pt x="308833" y="57865"/>
                </a:lnTo>
                <a:lnTo>
                  <a:pt x="312721" y="58782"/>
                </a:lnTo>
                <a:lnTo>
                  <a:pt x="319674" y="59370"/>
                </a:lnTo>
                <a:lnTo>
                  <a:pt x="343490" y="81624"/>
                </a:lnTo>
                <a:lnTo>
                  <a:pt x="355290" y="83173"/>
                </a:lnTo>
                <a:lnTo>
                  <a:pt x="412998" y="83322"/>
                </a:lnTo>
                <a:lnTo>
                  <a:pt x="434150" y="83322"/>
                </a:lnTo>
                <a:lnTo>
                  <a:pt x="441158" y="79795"/>
                </a:lnTo>
                <a:lnTo>
                  <a:pt x="448681" y="75141"/>
                </a:lnTo>
                <a:lnTo>
                  <a:pt x="464288" y="72154"/>
                </a:lnTo>
                <a:lnTo>
                  <a:pt x="468234" y="71909"/>
                </a:lnTo>
                <a:lnTo>
                  <a:pt x="470865" y="70423"/>
                </a:lnTo>
                <a:lnTo>
                  <a:pt x="472619" y="68109"/>
                </a:lnTo>
                <a:lnTo>
                  <a:pt x="473788" y="65245"/>
                </a:lnTo>
                <a:lnTo>
                  <a:pt x="475890" y="63335"/>
                </a:lnTo>
                <a:lnTo>
                  <a:pt x="488766" y="56743"/>
                </a:lnTo>
                <a:lnTo>
                  <a:pt x="497726" y="49416"/>
                </a:lnTo>
                <a:lnTo>
                  <a:pt x="505597" y="48146"/>
                </a:lnTo>
                <a:lnTo>
                  <a:pt x="507677" y="46646"/>
                </a:lnTo>
                <a:lnTo>
                  <a:pt x="509063" y="44322"/>
                </a:lnTo>
                <a:lnTo>
                  <a:pt x="509988" y="41451"/>
                </a:lnTo>
                <a:lnTo>
                  <a:pt x="511926" y="39537"/>
                </a:lnTo>
                <a:lnTo>
                  <a:pt x="523850" y="34722"/>
                </a:lnTo>
                <a:lnTo>
                  <a:pt x="533828" y="25505"/>
                </a:lnTo>
                <a:lnTo>
                  <a:pt x="541423" y="24309"/>
                </a:lnTo>
                <a:lnTo>
                  <a:pt x="557256" y="23850"/>
                </a:lnTo>
                <a:lnTo>
                  <a:pt x="569504" y="13561"/>
                </a:lnTo>
                <a:lnTo>
                  <a:pt x="581438" y="12048"/>
                </a:lnTo>
                <a:lnTo>
                  <a:pt x="593343" y="11916"/>
                </a:lnTo>
                <a:lnTo>
                  <a:pt x="605247" y="1655"/>
                </a:lnTo>
                <a:lnTo>
                  <a:pt x="617150" y="145"/>
                </a:lnTo>
                <a:lnTo>
                  <a:pt x="675714" y="0"/>
                </a:lnTo>
                <a:lnTo>
                  <a:pt x="696052" y="0"/>
                </a:lnTo>
                <a:lnTo>
                  <a:pt x="698130" y="1322"/>
                </a:lnTo>
                <a:lnTo>
                  <a:pt x="699516" y="3526"/>
                </a:lnTo>
                <a:lnTo>
                  <a:pt x="700439" y="6319"/>
                </a:lnTo>
                <a:lnTo>
                  <a:pt x="702378" y="8180"/>
                </a:lnTo>
                <a:lnTo>
                  <a:pt x="708057" y="10248"/>
                </a:lnTo>
                <a:lnTo>
                  <a:pt x="723900" y="11758"/>
                </a:lnTo>
                <a:lnTo>
                  <a:pt x="735162" y="20054"/>
                </a:lnTo>
                <a:lnTo>
                  <a:pt x="747697" y="23311"/>
                </a:lnTo>
                <a:lnTo>
                  <a:pt x="758966" y="31889"/>
                </a:lnTo>
                <a:lnTo>
                  <a:pt x="770073" y="34577"/>
                </a:lnTo>
                <a:lnTo>
                  <a:pt x="783301" y="35560"/>
                </a:lnTo>
                <a:lnTo>
                  <a:pt x="794655" y="43860"/>
                </a:lnTo>
                <a:lnTo>
                  <a:pt x="805776" y="46501"/>
                </a:lnTo>
                <a:lnTo>
                  <a:pt x="813528" y="47118"/>
                </a:lnTo>
                <a:lnTo>
                  <a:pt x="821383" y="50919"/>
                </a:lnTo>
                <a:lnTo>
                  <a:pt x="830882" y="57817"/>
                </a:lnTo>
                <a:lnTo>
                  <a:pt x="842261" y="59180"/>
                </a:lnTo>
                <a:lnTo>
                  <a:pt x="849583" y="59366"/>
                </a:lnTo>
                <a:lnTo>
                  <a:pt x="857246" y="62976"/>
                </a:lnTo>
                <a:lnTo>
                  <a:pt x="865059" y="67666"/>
                </a:lnTo>
                <a:lnTo>
                  <a:pt x="878495" y="70924"/>
                </a:lnTo>
                <a:lnTo>
                  <a:pt x="889874" y="79501"/>
                </a:lnTo>
                <a:lnTo>
                  <a:pt x="900999" y="82189"/>
                </a:lnTo>
                <a:lnTo>
                  <a:pt x="920553" y="83173"/>
                </a:lnTo>
                <a:lnTo>
                  <a:pt x="928465" y="86782"/>
                </a:lnTo>
                <a:lnTo>
                  <a:pt x="936390" y="91472"/>
                </a:lnTo>
                <a:lnTo>
                  <a:pt x="949902" y="94730"/>
                </a:lnTo>
                <a:lnTo>
                  <a:pt x="968613" y="95181"/>
                </a:lnTo>
                <a:lnTo>
                  <a:pt x="976276" y="98732"/>
                </a:lnTo>
                <a:lnTo>
                  <a:pt x="984091" y="103396"/>
                </a:lnTo>
                <a:lnTo>
                  <a:pt x="999884" y="106391"/>
                </a:lnTo>
                <a:lnTo>
                  <a:pt x="1059400" y="107127"/>
                </a:lnTo>
                <a:lnTo>
                  <a:pt x="1118896" y="107128"/>
                </a:lnTo>
                <a:lnTo>
                  <a:pt x="1174473" y="107128"/>
                </a:lnTo>
                <a:lnTo>
                  <a:pt x="1194286" y="107128"/>
                </a:lnTo>
                <a:lnTo>
                  <a:pt x="1202220" y="110654"/>
                </a:lnTo>
                <a:lnTo>
                  <a:pt x="1210154" y="115308"/>
                </a:lnTo>
                <a:lnTo>
                  <a:pt x="1226025" y="118295"/>
                </a:lnTo>
                <a:lnTo>
                  <a:pt x="1265701" y="119018"/>
                </a:lnTo>
                <a:lnTo>
                  <a:pt x="1273637" y="122552"/>
                </a:lnTo>
                <a:lnTo>
                  <a:pt x="1294579" y="138788"/>
                </a:lnTo>
                <a:lnTo>
                  <a:pt x="1305706" y="141637"/>
                </a:lnTo>
                <a:lnTo>
                  <a:pt x="1325260" y="142679"/>
                </a:lnTo>
                <a:lnTo>
                  <a:pt x="1327891" y="144054"/>
                </a:lnTo>
                <a:lnTo>
                  <a:pt x="1329645" y="146294"/>
                </a:lnTo>
                <a:lnTo>
                  <a:pt x="1330814" y="149110"/>
                </a:lnTo>
                <a:lnTo>
                  <a:pt x="1332916" y="150986"/>
                </a:lnTo>
                <a:lnTo>
                  <a:pt x="1338779" y="153072"/>
                </a:lnTo>
                <a:lnTo>
                  <a:pt x="1353319" y="155733"/>
                </a:lnTo>
                <a:lnTo>
                  <a:pt x="1366554" y="164946"/>
                </a:lnTo>
                <a:lnTo>
                  <a:pt x="1377909" y="166308"/>
                </a:lnTo>
                <a:lnTo>
                  <a:pt x="1385227" y="166495"/>
                </a:lnTo>
                <a:lnTo>
                  <a:pt x="1392888" y="170104"/>
                </a:lnTo>
                <a:lnTo>
                  <a:pt x="1402264" y="176879"/>
                </a:lnTo>
                <a:lnTo>
                  <a:pt x="1413619" y="178217"/>
                </a:lnTo>
                <a:lnTo>
                  <a:pt x="1432492" y="178503"/>
                </a:lnTo>
                <a:lnTo>
                  <a:pt x="1435089" y="179841"/>
                </a:lnTo>
                <a:lnTo>
                  <a:pt x="1436820" y="182054"/>
                </a:lnTo>
                <a:lnTo>
                  <a:pt x="1437973" y="184853"/>
                </a:lnTo>
                <a:lnTo>
                  <a:pt x="1440065" y="186718"/>
                </a:lnTo>
                <a:lnTo>
                  <a:pt x="1451634" y="190305"/>
                </a:lnTo>
                <a:lnTo>
                  <a:pt x="1462385" y="200686"/>
                </a:lnTo>
                <a:lnTo>
                  <a:pt x="1463582" y="208178"/>
                </a:lnTo>
                <a:lnTo>
                  <a:pt x="1465074" y="210204"/>
                </a:lnTo>
                <a:lnTo>
                  <a:pt x="1475487" y="214098"/>
                </a:lnTo>
                <a:lnTo>
                  <a:pt x="1475947" y="224491"/>
                </a:lnTo>
                <a:lnTo>
                  <a:pt x="1486235" y="236261"/>
                </a:lnTo>
                <a:lnTo>
                  <a:pt x="1487851" y="249429"/>
                </a:lnTo>
                <a:lnTo>
                  <a:pt x="1479705" y="259362"/>
                </a:lnTo>
                <a:lnTo>
                  <a:pt x="1476479" y="271613"/>
                </a:lnTo>
                <a:lnTo>
                  <a:pt x="1475995" y="302080"/>
                </a:lnTo>
                <a:lnTo>
                  <a:pt x="1472465" y="309719"/>
                </a:lnTo>
                <a:lnTo>
                  <a:pt x="1465743" y="319080"/>
                </a:lnTo>
                <a:lnTo>
                  <a:pt x="1464130" y="332737"/>
                </a:lnTo>
                <a:lnTo>
                  <a:pt x="1464088" y="367296"/>
                </a:lnTo>
                <a:lnTo>
                  <a:pt x="1462764" y="367863"/>
                </a:lnTo>
                <a:lnTo>
                  <a:pt x="1457769" y="368493"/>
                </a:lnTo>
                <a:lnTo>
                  <a:pt x="1455907" y="369984"/>
                </a:lnTo>
                <a:lnTo>
                  <a:pt x="1452329" y="380397"/>
                </a:lnTo>
                <a:lnTo>
                  <a:pt x="1452185" y="434683"/>
                </a:lnTo>
                <a:lnTo>
                  <a:pt x="1450862" y="436594"/>
                </a:lnTo>
                <a:lnTo>
                  <a:pt x="1448658" y="437868"/>
                </a:lnTo>
                <a:lnTo>
                  <a:pt x="1441936" y="439913"/>
                </a:lnTo>
                <a:lnTo>
                  <a:pt x="1441016" y="443719"/>
                </a:lnTo>
                <a:lnTo>
                  <a:pt x="1440324" y="458135"/>
                </a:lnTo>
                <a:lnTo>
                  <a:pt x="1438987" y="460164"/>
                </a:lnTo>
                <a:lnTo>
                  <a:pt x="1436773" y="461517"/>
                </a:lnTo>
                <a:lnTo>
                  <a:pt x="1428869" y="464063"/>
                </a:lnTo>
                <a:lnTo>
                  <a:pt x="1422204" y="464175"/>
                </a:lnTo>
                <a:lnTo>
                  <a:pt x="1420295" y="465514"/>
                </a:lnTo>
                <a:lnTo>
                  <a:pt x="1419021" y="467728"/>
                </a:lnTo>
                <a:lnTo>
                  <a:pt x="1416977" y="474467"/>
                </a:lnTo>
                <a:lnTo>
                  <a:pt x="1413171" y="475388"/>
                </a:lnTo>
                <a:lnTo>
                  <a:pt x="1410305" y="475634"/>
                </a:lnTo>
                <a:lnTo>
                  <a:pt x="1408393" y="477120"/>
                </a:lnTo>
                <a:lnTo>
                  <a:pt x="1405075" y="486331"/>
                </a:lnTo>
                <a:lnTo>
                  <a:pt x="1401268" y="487274"/>
                </a:lnTo>
                <a:lnTo>
                  <a:pt x="1382569" y="488015"/>
                </a:lnTo>
                <a:lnTo>
                  <a:pt x="1381968" y="489343"/>
                </a:lnTo>
                <a:lnTo>
                  <a:pt x="1381300" y="494345"/>
                </a:lnTo>
                <a:lnTo>
                  <a:pt x="1379799" y="496206"/>
                </a:lnTo>
                <a:lnTo>
                  <a:pt x="1370563" y="499441"/>
                </a:lnTo>
                <a:lnTo>
                  <a:pt x="1363047" y="499786"/>
                </a:lnTo>
                <a:lnTo>
                  <a:pt x="1361018" y="501157"/>
                </a:lnTo>
                <a:lnTo>
                  <a:pt x="1359665" y="503394"/>
                </a:lnTo>
                <a:lnTo>
                  <a:pt x="1357493" y="510167"/>
                </a:lnTo>
                <a:lnTo>
                  <a:pt x="1353670" y="511093"/>
                </a:lnTo>
                <a:lnTo>
                  <a:pt x="1346757" y="511688"/>
                </a:lnTo>
                <a:lnTo>
                  <a:pt x="1333687" y="523244"/>
                </a:lnTo>
                <a:lnTo>
                  <a:pt x="1326992" y="523592"/>
                </a:lnTo>
                <a:lnTo>
                  <a:pt x="1325078" y="524963"/>
                </a:lnTo>
                <a:lnTo>
                  <a:pt x="1323802" y="527200"/>
                </a:lnTo>
                <a:lnTo>
                  <a:pt x="1321754" y="533974"/>
                </a:lnTo>
                <a:lnTo>
                  <a:pt x="1317947" y="534900"/>
                </a:lnTo>
                <a:lnTo>
                  <a:pt x="1309496" y="535628"/>
                </a:lnTo>
                <a:lnTo>
                  <a:pt x="1309347" y="559302"/>
                </a:lnTo>
                <a:lnTo>
                  <a:pt x="1331486" y="581586"/>
                </a:lnTo>
                <a:lnTo>
                  <a:pt x="1333110" y="594624"/>
                </a:lnTo>
                <a:lnTo>
                  <a:pt x="1344565" y="606556"/>
                </a:lnTo>
                <a:lnTo>
                  <a:pt x="1345013" y="617263"/>
                </a:lnTo>
                <a:lnTo>
                  <a:pt x="1356468" y="630332"/>
                </a:lnTo>
                <a:lnTo>
                  <a:pt x="1356814" y="637027"/>
                </a:lnTo>
                <a:lnTo>
                  <a:pt x="1358184" y="638941"/>
                </a:lnTo>
                <a:lnTo>
                  <a:pt x="1360421" y="640217"/>
                </a:lnTo>
                <a:lnTo>
                  <a:pt x="1363235" y="641068"/>
                </a:lnTo>
                <a:lnTo>
                  <a:pt x="1365111" y="642958"/>
                </a:lnTo>
                <a:lnTo>
                  <a:pt x="1368368" y="652869"/>
                </a:lnTo>
                <a:lnTo>
                  <a:pt x="1368716" y="660458"/>
                </a:lnTo>
                <a:lnTo>
                  <a:pt x="1370087" y="662497"/>
                </a:lnTo>
                <a:lnTo>
                  <a:pt x="1372324" y="663857"/>
                </a:lnTo>
                <a:lnTo>
                  <a:pt x="1375138" y="664763"/>
                </a:lnTo>
                <a:lnTo>
                  <a:pt x="1377014" y="666690"/>
                </a:lnTo>
                <a:lnTo>
                  <a:pt x="1380271" y="676664"/>
                </a:lnTo>
                <a:lnTo>
                  <a:pt x="1380619" y="684261"/>
                </a:lnTo>
                <a:lnTo>
                  <a:pt x="1381990" y="686301"/>
                </a:lnTo>
                <a:lnTo>
                  <a:pt x="1384227" y="687661"/>
                </a:lnTo>
                <a:lnTo>
                  <a:pt x="1387041" y="688568"/>
                </a:lnTo>
                <a:lnTo>
                  <a:pt x="1388917" y="690496"/>
                </a:lnTo>
                <a:lnTo>
                  <a:pt x="1392174" y="700472"/>
                </a:lnTo>
                <a:lnTo>
                  <a:pt x="1392521" y="708067"/>
                </a:lnTo>
                <a:lnTo>
                  <a:pt x="1393893" y="710107"/>
                </a:lnTo>
                <a:lnTo>
                  <a:pt x="1396131" y="711469"/>
                </a:lnTo>
                <a:lnTo>
                  <a:pt x="1398944" y="712375"/>
                </a:lnTo>
                <a:lnTo>
                  <a:pt x="1400820" y="714302"/>
                </a:lnTo>
                <a:lnTo>
                  <a:pt x="1402905" y="719970"/>
                </a:lnTo>
                <a:lnTo>
                  <a:pt x="1404559" y="748051"/>
                </a:lnTo>
                <a:lnTo>
                  <a:pt x="1412749" y="759036"/>
                </a:lnTo>
                <a:lnTo>
                  <a:pt x="1415984" y="771511"/>
                </a:lnTo>
                <a:lnTo>
                  <a:pt x="1416475" y="819470"/>
                </a:lnTo>
                <a:lnTo>
                  <a:pt x="1406226" y="831403"/>
                </a:lnTo>
                <a:lnTo>
                  <a:pt x="1404576" y="845076"/>
                </a:lnTo>
                <a:lnTo>
                  <a:pt x="1404573" y="851428"/>
                </a:lnTo>
                <a:lnTo>
                  <a:pt x="1403250" y="853294"/>
                </a:lnTo>
                <a:lnTo>
                  <a:pt x="1401046" y="854538"/>
                </a:lnTo>
                <a:lnTo>
                  <a:pt x="1392711" y="857014"/>
                </a:lnTo>
                <a:lnTo>
                  <a:pt x="1380911" y="868785"/>
                </a:lnTo>
                <a:lnTo>
                  <a:pt x="1345590" y="868929"/>
                </a:lnTo>
                <a:lnTo>
                  <a:pt x="1333657" y="880342"/>
                </a:lnTo>
                <a:lnTo>
                  <a:pt x="1309505" y="880832"/>
                </a:lnTo>
                <a:lnTo>
                  <a:pt x="1309393" y="887151"/>
                </a:lnTo>
                <a:lnTo>
                  <a:pt x="1308055" y="889014"/>
                </a:lnTo>
                <a:lnTo>
                  <a:pt x="1297771" y="892639"/>
                </a:lnTo>
                <a:lnTo>
                  <a:pt x="1297444" y="892735"/>
                </a:lnTo>
                <a:lnTo>
                  <a:pt x="1249874" y="892737"/>
                </a:lnTo>
                <a:lnTo>
                  <a:pt x="1249843" y="886417"/>
                </a:lnTo>
                <a:lnTo>
                  <a:pt x="1248516" y="884556"/>
                </a:lnTo>
                <a:lnTo>
                  <a:pt x="1246310" y="883314"/>
                </a:lnTo>
                <a:lnTo>
                  <a:pt x="1237971" y="880845"/>
                </a:lnTo>
                <a:lnTo>
                  <a:pt x="1231621" y="880836"/>
                </a:lnTo>
                <a:lnTo>
                  <a:pt x="1229755" y="879513"/>
                </a:lnTo>
                <a:lnTo>
                  <a:pt x="1228512" y="877307"/>
                </a:lnTo>
                <a:lnTo>
                  <a:pt x="1226170" y="869420"/>
                </a:lnTo>
                <a:lnTo>
                  <a:pt x="1214267" y="868933"/>
                </a:lnTo>
                <a:lnTo>
                  <a:pt x="1202364" y="857171"/>
                </a:lnTo>
                <a:lnTo>
                  <a:pt x="1184040" y="857027"/>
                </a:lnTo>
                <a:lnTo>
                  <a:pt x="1182163" y="858349"/>
                </a:lnTo>
                <a:lnTo>
                  <a:pt x="1180913" y="860553"/>
                </a:lnTo>
                <a:lnTo>
                  <a:pt x="1178906" y="867275"/>
                </a:lnTo>
                <a:lnTo>
                  <a:pt x="1175105" y="868194"/>
                </a:lnTo>
                <a:lnTo>
                  <a:pt x="1156304" y="868926"/>
                </a:lnTo>
                <a:lnTo>
                  <a:pt x="1155738" y="870250"/>
                </a:lnTo>
                <a:lnTo>
                  <a:pt x="1154755" y="879178"/>
                </a:lnTo>
                <a:lnTo>
                  <a:pt x="1151145" y="880097"/>
                </a:lnTo>
                <a:lnTo>
                  <a:pt x="1148330" y="880342"/>
                </a:lnTo>
                <a:lnTo>
                  <a:pt x="1146454" y="881828"/>
                </a:lnTo>
                <a:lnTo>
                  <a:pt x="1143196" y="891038"/>
                </a:lnTo>
                <a:lnTo>
                  <a:pt x="1139396" y="891981"/>
                </a:lnTo>
                <a:lnTo>
                  <a:pt x="1136530" y="892233"/>
                </a:lnTo>
                <a:lnTo>
                  <a:pt x="1134619" y="893723"/>
                </a:lnTo>
                <a:lnTo>
                  <a:pt x="1130948" y="904136"/>
                </a:lnTo>
                <a:lnTo>
                  <a:pt x="1107139" y="928300"/>
                </a:lnTo>
                <a:lnTo>
                  <a:pt x="1106994" y="940202"/>
                </a:lnTo>
                <a:lnTo>
                  <a:pt x="1095580" y="951757"/>
                </a:lnTo>
                <a:lnTo>
                  <a:pt x="1095090" y="981873"/>
                </a:lnTo>
                <a:lnTo>
                  <a:pt x="1093768" y="983902"/>
                </a:lnTo>
                <a:lnTo>
                  <a:pt x="1091563" y="985255"/>
                </a:lnTo>
                <a:lnTo>
                  <a:pt x="1088771" y="986157"/>
                </a:lnTo>
                <a:lnTo>
                  <a:pt x="1086910" y="988081"/>
                </a:lnTo>
                <a:lnTo>
                  <a:pt x="1083677" y="998051"/>
                </a:lnTo>
                <a:lnTo>
                  <a:pt x="1083331" y="1005646"/>
                </a:lnTo>
                <a:lnTo>
                  <a:pt x="1081961" y="1007686"/>
                </a:lnTo>
                <a:lnTo>
                  <a:pt x="1079725" y="1009046"/>
                </a:lnTo>
                <a:lnTo>
                  <a:pt x="1076911" y="1009953"/>
                </a:lnTo>
                <a:lnTo>
                  <a:pt x="1075035" y="1011881"/>
                </a:lnTo>
                <a:lnTo>
                  <a:pt x="1071777" y="1021857"/>
                </a:lnTo>
                <a:lnTo>
                  <a:pt x="1071429" y="1029452"/>
                </a:lnTo>
                <a:lnTo>
                  <a:pt x="1070058" y="1031492"/>
                </a:lnTo>
                <a:lnTo>
                  <a:pt x="1067821" y="1032854"/>
                </a:lnTo>
                <a:lnTo>
                  <a:pt x="1065007" y="1033760"/>
                </a:lnTo>
                <a:lnTo>
                  <a:pt x="1063132" y="1035687"/>
                </a:lnTo>
                <a:lnTo>
                  <a:pt x="1058387" y="1047590"/>
                </a:lnTo>
                <a:lnTo>
                  <a:pt x="1049175" y="1057566"/>
                </a:lnTo>
                <a:lnTo>
                  <a:pt x="1047626" y="1069469"/>
                </a:lnTo>
                <a:lnTo>
                  <a:pt x="1000368" y="1118393"/>
                </a:lnTo>
                <a:lnTo>
                  <a:pt x="999865" y="1164810"/>
                </a:lnTo>
                <a:lnTo>
                  <a:pt x="1010113" y="1176608"/>
                </a:lnTo>
                <a:lnTo>
                  <a:pt x="1011277" y="1184196"/>
                </a:lnTo>
                <a:lnTo>
                  <a:pt x="1011622" y="1194820"/>
                </a:lnTo>
                <a:lnTo>
                  <a:pt x="1015230" y="1202456"/>
                </a:lnTo>
                <a:lnTo>
                  <a:pt x="1022003" y="1211816"/>
                </a:lnTo>
                <a:lnTo>
                  <a:pt x="1023342" y="1223168"/>
                </a:lnTo>
                <a:lnTo>
                  <a:pt x="1023628" y="1242041"/>
                </a:lnTo>
                <a:lnTo>
                  <a:pt x="1027178" y="1249895"/>
                </a:lnTo>
                <a:lnTo>
                  <a:pt x="1031843" y="1257795"/>
                </a:lnTo>
                <a:lnTo>
                  <a:pt x="1034837" y="1273642"/>
                </a:lnTo>
                <a:lnTo>
                  <a:pt x="1035429" y="1289508"/>
                </a:lnTo>
                <a:lnTo>
                  <a:pt x="1039036" y="1297444"/>
                </a:lnTo>
                <a:lnTo>
                  <a:pt x="1043726" y="1305379"/>
                </a:lnTo>
                <a:lnTo>
                  <a:pt x="1047688" y="1317281"/>
                </a:lnTo>
                <a:lnTo>
                  <a:pt x="1059381" y="133315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6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Quick Vote – </a:t>
            </a:r>
            <a:r>
              <a:rPr lang="en-US" sz="4000" b="1" dirty="0"/>
              <a:t>Which Cause?</a:t>
            </a:r>
            <a:endParaRPr lang="en-CA" sz="40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33772" y="1905000"/>
            <a:ext cx="6552728" cy="42672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Quick show of hands! Which do you think was the primary cause of WW1?</a:t>
            </a:r>
          </a:p>
          <a:p>
            <a:pPr marL="0" indent="0">
              <a:buNone/>
            </a:pPr>
            <a:r>
              <a:rPr lang="en-US" sz="3200" dirty="0" smtClean="0"/>
              <a:t>M</a:t>
            </a:r>
          </a:p>
          <a:p>
            <a:pPr marL="0" indent="0">
              <a:buNone/>
            </a:pPr>
            <a:r>
              <a:rPr lang="en-US" sz="3200" dirty="0" smtClean="0"/>
              <a:t>A</a:t>
            </a:r>
          </a:p>
          <a:p>
            <a:pPr marL="0" indent="0">
              <a:buNone/>
            </a:pPr>
            <a:r>
              <a:rPr lang="en-US" sz="3200" dirty="0" smtClean="0"/>
              <a:t>N</a:t>
            </a:r>
          </a:p>
          <a:p>
            <a:pPr marL="0" indent="0">
              <a:buNone/>
            </a:pPr>
            <a:r>
              <a:rPr lang="en-US" sz="3200" dirty="0" smtClean="0"/>
              <a:t>I</a:t>
            </a:r>
          </a:p>
          <a:p>
            <a:pPr marL="0" indent="0">
              <a:buNone/>
            </a:pPr>
            <a:r>
              <a:rPr lang="en-US" sz="3200" dirty="0"/>
              <a:t>A</a:t>
            </a:r>
            <a:endParaRPr lang="en-CA" sz="3200" dirty="0" smtClean="0"/>
          </a:p>
        </p:txBody>
      </p:sp>
      <p:pic>
        <p:nvPicPr>
          <p:cNvPr id="1126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2564" y="1905000"/>
            <a:ext cx="3482975" cy="4498975"/>
          </a:xfrm>
        </p:spPr>
      </p:pic>
    </p:spTree>
    <p:extLst>
      <p:ext uri="{BB962C8B-B14F-4D97-AF65-F5344CB8AC3E}">
        <p14:creationId xmlns:p14="http://schemas.microsoft.com/office/powerpoint/2010/main" val="11809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49796" y="1268413"/>
            <a:ext cx="8352927" cy="28086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3200" b="1" dirty="0" smtClean="0">
                <a:latin typeface="Corbel" panose="020B0503020204020204" pitchFamily="34" charset="0"/>
              </a:rPr>
              <a:t>The Steps to WW1: The Domino Effect</a:t>
            </a:r>
            <a:br>
              <a:rPr lang="en-CA" sz="3200" b="1" dirty="0" smtClean="0">
                <a:latin typeface="Corbel" panose="020B0503020204020204" pitchFamily="34" charset="0"/>
              </a:rPr>
            </a:br>
            <a:r>
              <a:rPr lang="en-CA" sz="3200" b="1" dirty="0">
                <a:latin typeface="Corbel" panose="020B0503020204020204" pitchFamily="34" charset="0"/>
              </a:rPr>
              <a:t/>
            </a:r>
            <a:br>
              <a:rPr lang="en-CA" sz="3200" b="1" dirty="0">
                <a:latin typeface="Corbel" panose="020B0503020204020204" pitchFamily="34" charset="0"/>
              </a:rPr>
            </a:br>
            <a:r>
              <a:rPr lang="en-CA" sz="3200" dirty="0" smtClean="0">
                <a:latin typeface="Corbel" panose="020B0503020204020204" pitchFamily="34" charset="0"/>
              </a:rPr>
              <a:t>Use the ‘Connections’ on pg. 175 to fill in the chart you have been given</a:t>
            </a:r>
          </a:p>
        </p:txBody>
      </p:sp>
      <p:pic>
        <p:nvPicPr>
          <p:cNvPr id="9219" name="Picture 11" descr="domin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1268413"/>
            <a:ext cx="2088232" cy="32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916832"/>
            <a:ext cx="5688632" cy="1872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dirty="0" smtClean="0"/>
              <a:t>“The spark” – The assassination of Archduke Franz Ferdinand by Serbian Nationalists the Black Hand in Sarajevo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CA" sz="4400" dirty="0" smtClean="0">
                <a:latin typeface="+mn-lt"/>
              </a:rPr>
              <a:t>June 28</a:t>
            </a:r>
          </a:p>
        </p:txBody>
      </p:sp>
      <p:pic>
        <p:nvPicPr>
          <p:cNvPr id="1024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772816"/>
            <a:ext cx="4388648" cy="479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Austria sends ultimatum (list of demands) to Serbia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The demands were for Serbia to put down nationalist hatred toward Austria-Hungary and to punish the assassins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800" dirty="0" smtClean="0"/>
              <a:t>Also on the list was to allow Austria-Hungary into Serbia to crush the Black Hand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92695"/>
            <a:ext cx="9144000" cy="121230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CA" sz="2100" dirty="0"/>
              <a:t/>
            </a:r>
            <a:br>
              <a:rPr lang="en-CA" sz="2100" dirty="0"/>
            </a:br>
            <a:r>
              <a:rPr lang="en-CA" sz="4900" dirty="0" smtClean="0">
                <a:latin typeface="+mn-lt"/>
              </a:rPr>
              <a:t>July </a:t>
            </a:r>
            <a:r>
              <a:rPr lang="en-CA" sz="4900" dirty="0">
                <a:latin typeface="+mn-lt"/>
              </a:rPr>
              <a:t>23</a:t>
            </a:r>
            <a:r>
              <a:rPr lang="en-CA" sz="4900" dirty="0"/>
              <a:t/>
            </a:r>
            <a:br>
              <a:rPr lang="en-CA" sz="4900" dirty="0"/>
            </a:br>
            <a:endParaRPr lang="en-CA" sz="4900" dirty="0"/>
          </a:p>
        </p:txBody>
      </p:sp>
    </p:spTree>
    <p:extLst>
      <p:ext uri="{BB962C8B-B14F-4D97-AF65-F5344CB8AC3E}">
        <p14:creationId xmlns:p14="http://schemas.microsoft.com/office/powerpoint/2010/main" val="6118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804" y="2348879"/>
            <a:ext cx="5396408" cy="93610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800" dirty="0" smtClean="0"/>
              <a:t>A-H declares war on Serbia and invades them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348880"/>
            <a:ext cx="5085811" cy="3384376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CA" sz="4400" dirty="0" smtClean="0">
                <a:latin typeface="+mn-lt"/>
              </a:rPr>
              <a:t>July 28</a:t>
            </a:r>
          </a:p>
        </p:txBody>
      </p:sp>
    </p:spTree>
    <p:extLst>
      <p:ext uri="{BB962C8B-B14F-4D97-AF65-F5344CB8AC3E}">
        <p14:creationId xmlns:p14="http://schemas.microsoft.com/office/powerpoint/2010/main" val="25919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7868" y="1719263"/>
            <a:ext cx="5328592" cy="44069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600" dirty="0"/>
              <a:t>Russia pledges to support Serbia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sz="26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600" dirty="0"/>
              <a:t>They begin to mobilize their army along the Austrian and German borders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6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600" dirty="0"/>
              <a:t>Germany replies, declares war on Russia</a:t>
            </a: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2708920"/>
            <a:ext cx="4038600" cy="2692400"/>
          </a:xfr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CA" sz="4400" dirty="0" smtClean="0"/>
              <a:t>July 29 – August 1</a:t>
            </a:r>
          </a:p>
        </p:txBody>
      </p:sp>
    </p:spTree>
    <p:extLst>
      <p:ext uri="{BB962C8B-B14F-4D97-AF65-F5344CB8AC3E}">
        <p14:creationId xmlns:p14="http://schemas.microsoft.com/office/powerpoint/2010/main" val="3720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828" y="1988839"/>
            <a:ext cx="6264696" cy="413732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CA" sz="2800" dirty="0" smtClean="0"/>
              <a:t>France pledges to support Russia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Mobilizes their army against Germany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Germany declares war on France</a:t>
            </a:r>
          </a:p>
        </p:txBody>
      </p:sp>
      <p:pic>
        <p:nvPicPr>
          <p:cNvPr id="15363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988840"/>
            <a:ext cx="4104456" cy="4454836"/>
          </a:xfr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CA" sz="4400" dirty="0" smtClean="0">
                <a:latin typeface="+mn-lt"/>
              </a:rPr>
              <a:t>August 3</a:t>
            </a:r>
          </a:p>
        </p:txBody>
      </p:sp>
    </p:spTree>
    <p:extLst>
      <p:ext uri="{BB962C8B-B14F-4D97-AF65-F5344CB8AC3E}">
        <p14:creationId xmlns:p14="http://schemas.microsoft.com/office/powerpoint/2010/main" val="5215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Historical Thinking Concept:</a:t>
            </a:r>
            <a:br>
              <a:rPr lang="en-US" b="1" dirty="0" smtClean="0"/>
            </a:br>
            <a:r>
              <a:rPr lang="en-US" b="1" dirty="0" smtClean="0"/>
              <a:t>Cause and Consequence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4548336"/>
          </a:xfrm>
        </p:spPr>
        <p:txBody>
          <a:bodyPr>
            <a:normAutofit/>
          </a:bodyPr>
          <a:lstStyle/>
          <a:p>
            <a:r>
              <a:rPr lang="en-US" sz="2000" dirty="0"/>
              <a:t>Change is driven by </a:t>
            </a:r>
            <a:r>
              <a:rPr lang="en-US" sz="2000" b="1" dirty="0"/>
              <a:t>multiple causes </a:t>
            </a:r>
            <a:r>
              <a:rPr lang="en-US" sz="2000" dirty="0"/>
              <a:t>and can result in </a:t>
            </a:r>
            <a:r>
              <a:rPr lang="en-US" sz="2000" b="1" dirty="0"/>
              <a:t>multiple consequences</a:t>
            </a:r>
            <a:r>
              <a:rPr lang="en-US" sz="2000" dirty="0"/>
              <a:t>. These causes and consequences can be short term or long term</a:t>
            </a:r>
          </a:p>
          <a:p>
            <a:r>
              <a:rPr lang="en-US" sz="2000" dirty="0"/>
              <a:t>The causes that lead to a particular historical event can </a:t>
            </a:r>
            <a:r>
              <a:rPr lang="en-US" sz="2000" b="1" dirty="0"/>
              <a:t>vary in influence</a:t>
            </a:r>
            <a:r>
              <a:rPr lang="en-US" sz="2000" dirty="0"/>
              <a:t>, with some being more important than others</a:t>
            </a:r>
          </a:p>
          <a:p>
            <a:r>
              <a:rPr lang="en-US" sz="2000" dirty="0"/>
              <a:t>Events result from different types of factors: 1) </a:t>
            </a:r>
            <a:r>
              <a:rPr lang="en-US" sz="2000" b="1" dirty="0"/>
              <a:t>Historical Actors </a:t>
            </a:r>
            <a:r>
              <a:rPr lang="en-US" sz="2000" dirty="0"/>
              <a:t>– Individuals or groups who take action that cause events and 2) The </a:t>
            </a:r>
            <a:r>
              <a:rPr lang="en-US" sz="2000" b="1" dirty="0"/>
              <a:t>conditions</a:t>
            </a:r>
            <a:r>
              <a:rPr lang="en-US" sz="2000" dirty="0"/>
              <a:t> (social, political, economic, cultural) within which the actors operate</a:t>
            </a:r>
          </a:p>
          <a:p>
            <a:r>
              <a:rPr lang="en-US" sz="2000" dirty="0"/>
              <a:t>Historical actors cannot always predict the effect of conditions, opposing actions, and unforeseen reactions. These are </a:t>
            </a:r>
            <a:r>
              <a:rPr lang="en-US" sz="2000" b="1" dirty="0"/>
              <a:t>unintended consequences</a:t>
            </a:r>
            <a:r>
              <a:rPr lang="en-US" sz="2000" dirty="0"/>
              <a:t>.</a:t>
            </a:r>
          </a:p>
          <a:p>
            <a:r>
              <a:rPr lang="en-US" sz="2000" dirty="0"/>
              <a:t>The events of history were </a:t>
            </a:r>
            <a:r>
              <a:rPr lang="en-US" sz="2000" b="1" dirty="0"/>
              <a:t>not inevitable</a:t>
            </a:r>
            <a:r>
              <a:rPr lang="en-US" sz="2000" dirty="0"/>
              <a:t>, any more than those of the future are. Alter a single action or condition and any given event might have turned out differently.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CA" cap="none" dirty="0" smtClean="0"/>
              <a:t>QUICK DISCUSS:</a:t>
            </a:r>
            <a:br>
              <a:rPr lang="en-CA" cap="none" dirty="0" smtClean="0"/>
            </a:br>
            <a:r>
              <a:rPr lang="en-CA" cap="none" dirty="0" smtClean="0"/>
              <a:t>WHAT DO YOU DO IF YOU ARE GERMANY?</a:t>
            </a:r>
          </a:p>
        </p:txBody>
      </p:sp>
      <p:pic>
        <p:nvPicPr>
          <p:cNvPr id="1026" name="Picture 2" descr="Image result for europe 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98" y="1844824"/>
            <a:ext cx="8578230" cy="47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72" y="1700214"/>
            <a:ext cx="7128791" cy="47529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CA" sz="2600" dirty="0"/>
              <a:t>Germany uses the </a:t>
            </a:r>
            <a:r>
              <a:rPr lang="en-CA" sz="2600" dirty="0" err="1"/>
              <a:t>Schlieffen</a:t>
            </a:r>
            <a:r>
              <a:rPr lang="en-CA" sz="2600" dirty="0"/>
              <a:t> Plan to invade France, invading Belgium along the way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goal is to take out France and quickly turn around to face Russia to </a:t>
            </a:r>
            <a:r>
              <a:rPr lang="en-US" sz="2600" b="1" dirty="0"/>
              <a:t>avoid a two-front war</a:t>
            </a:r>
            <a:endParaRPr lang="en-CA" sz="2600" b="1" dirty="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CA" sz="2600" dirty="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CA" sz="2600" dirty="0"/>
              <a:t>Britain pledges to support Belgium and declares war on Germany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CA" sz="2600" dirty="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CA" sz="2600" dirty="0"/>
              <a:t>As part of the British empire Canada goes to war to support Britain</a:t>
            </a:r>
          </a:p>
        </p:txBody>
      </p:sp>
      <p:pic>
        <p:nvPicPr>
          <p:cNvPr id="17411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1873251"/>
            <a:ext cx="3635375" cy="4406900"/>
          </a:xfr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CA" sz="4400" dirty="0" smtClean="0">
                <a:latin typeface="+mn-lt"/>
              </a:rPr>
              <a:t>August 4 – 5</a:t>
            </a:r>
          </a:p>
        </p:txBody>
      </p:sp>
    </p:spTree>
    <p:extLst>
      <p:ext uri="{BB962C8B-B14F-4D97-AF65-F5344CB8AC3E}">
        <p14:creationId xmlns:p14="http://schemas.microsoft.com/office/powerpoint/2010/main" val="15306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 smtClean="0"/>
              <a:t>Failure of the </a:t>
            </a:r>
            <a:r>
              <a:rPr lang="en-US" sz="4400" b="1" dirty="0" err="1" smtClean="0"/>
              <a:t>Schlieffen</a:t>
            </a:r>
            <a:r>
              <a:rPr lang="en-US" sz="4400" b="1" dirty="0" smtClean="0"/>
              <a:t> Plan</a:t>
            </a:r>
            <a:endParaRPr lang="en-US" sz="44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80" y="1844825"/>
            <a:ext cx="11305256" cy="46085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Belgian army resisted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British mobilized quickly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Russians mobilized in just 10 days and Germany was forced to withdraw troops to defend the east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Germans did not complete their full swing to the west and attempted to move on Paris much earlier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They were then met by the French and both sides </a:t>
            </a:r>
            <a:r>
              <a:rPr lang="en-US" sz="2600" dirty="0" smtClean="0"/>
              <a:t>began to ‘dig in’</a:t>
            </a:r>
            <a:endParaRPr lang="en-US" sz="2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BIG IDEA: </a:t>
            </a:r>
            <a:r>
              <a:rPr lang="en-US" sz="3200" dirty="0"/>
              <a:t>The failure of the </a:t>
            </a:r>
            <a:r>
              <a:rPr lang="en-US" sz="3200" dirty="0" err="1"/>
              <a:t>Schlieffen</a:t>
            </a:r>
            <a:r>
              <a:rPr lang="en-US" sz="3200" dirty="0"/>
              <a:t> Plan defined the nature of WWI – Trench Warfare!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8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9756" y="1942057"/>
            <a:ext cx="4680520" cy="45832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dirty="0" smtClean="0"/>
              <a:t>Does </a:t>
            </a:r>
            <a:r>
              <a:rPr lang="en-CA" dirty="0"/>
              <a:t>the cartoon extend what I know from the chart? Explain</a:t>
            </a:r>
            <a:r>
              <a:rPr lang="en-CA" dirty="0" smtClean="0"/>
              <a:t>.</a:t>
            </a:r>
            <a:endParaRPr lang="en-CA" dirty="0"/>
          </a:p>
          <a:p>
            <a:pPr lvl="0"/>
            <a:r>
              <a:rPr lang="en-CA" dirty="0"/>
              <a:t>Does this source take away from or challenge what I already know</a:t>
            </a:r>
            <a:r>
              <a:rPr lang="en-CA" dirty="0" smtClean="0"/>
              <a:t>?</a:t>
            </a:r>
            <a:endParaRPr lang="en-CA" dirty="0"/>
          </a:p>
          <a:p>
            <a:pPr lvl="0"/>
            <a:r>
              <a:rPr lang="en-CA" dirty="0" smtClean="0"/>
              <a:t>What limitations does this cartoon have as a historical source?</a:t>
            </a:r>
            <a:endParaRPr lang="en-CA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pic>
        <p:nvPicPr>
          <p:cNvPr id="1945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942057"/>
            <a:ext cx="6840759" cy="4806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1801" y="355600"/>
            <a:ext cx="8785225" cy="10541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sz="4400" b="1" dirty="0">
                <a:latin typeface="+mn-lt"/>
              </a:rPr>
              <a:t>Using Evidence – Cartoon Review</a:t>
            </a:r>
          </a:p>
        </p:txBody>
      </p:sp>
    </p:spTree>
    <p:extLst>
      <p:ext uri="{BB962C8B-B14F-4D97-AF65-F5344CB8AC3E}">
        <p14:creationId xmlns:p14="http://schemas.microsoft.com/office/powerpoint/2010/main" val="1293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050" y="2348880"/>
            <a:ext cx="11593288" cy="42672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 the start of WW1 was just over 100 years ago there is more information than ever about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years historians have been asking one simple question: </a:t>
            </a:r>
            <a:r>
              <a:rPr lang="en-US" b="1" dirty="0" smtClean="0"/>
              <a:t>Who started WW1?</a:t>
            </a:r>
          </a:p>
          <a:p>
            <a:pPr marL="0" indent="0">
              <a:buNone/>
            </a:pPr>
            <a:endParaRPr lang="en-US" sz="5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this activity you and a small group will given the perspective of a noted historian regarding the start of WW1 and you will analyze that source according to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! Who do </a:t>
            </a:r>
            <a:r>
              <a:rPr lang="en-US" b="1" dirty="0" smtClean="0">
                <a:solidFill>
                  <a:srgbClr val="0070C0"/>
                </a:solidFill>
              </a:rPr>
              <a:t>YOU</a:t>
            </a:r>
            <a:r>
              <a:rPr lang="en-US" dirty="0" smtClean="0">
                <a:solidFill>
                  <a:srgbClr val="0070C0"/>
                </a:solidFill>
              </a:rPr>
              <a:t> think is responsible?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Who does this reading say is responsible and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How does your thinking change after reading this source?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What might this source not tell us?</a:t>
            </a:r>
            <a:endParaRPr lang="en-CA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1801" y="355600"/>
            <a:ext cx="8713787" cy="10541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CA" sz="4400" b="1" cap="none" dirty="0" smtClean="0">
                <a:latin typeface="+mn-lt"/>
              </a:rPr>
              <a:t>Taking The Evidence Further</a:t>
            </a:r>
          </a:p>
        </p:txBody>
      </p:sp>
    </p:spTree>
    <p:extLst>
      <p:ext uri="{BB962C8B-B14F-4D97-AF65-F5344CB8AC3E}">
        <p14:creationId xmlns:p14="http://schemas.microsoft.com/office/powerpoint/2010/main" val="34311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Mind’s On – Quick Discuss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1451992"/>
          </a:xfrm>
        </p:spPr>
        <p:txBody>
          <a:bodyPr/>
          <a:lstStyle/>
          <a:p>
            <a:r>
              <a:rPr lang="en-US" dirty="0" smtClean="0"/>
              <a:t>Chat with your partner/group for 1 minute about what could start a potential war (past, present, future)</a:t>
            </a:r>
          </a:p>
          <a:p>
            <a:r>
              <a:rPr lang="en-US" dirty="0" smtClean="0"/>
              <a:t>Discuss briefly as a class</a:t>
            </a:r>
            <a:endParaRPr lang="en-CA" dirty="0"/>
          </a:p>
        </p:txBody>
      </p:sp>
      <p:pic>
        <p:nvPicPr>
          <p:cNvPr id="1026" name="Picture 2" descr="http://99designs.com/designer-blog/wp-content/uploads/2014/01/663px-WAR_Kerning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3" y="3717032"/>
            <a:ext cx="2880320" cy="252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Causes of WW1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Big Question: #3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HTC: Cause and Consequence, Using Sources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Textbook Investigation</a:t>
            </a:r>
            <a:endParaRPr lang="en-CA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905000"/>
            <a:ext cx="108012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 textbook </a:t>
            </a:r>
            <a:r>
              <a:rPr lang="en-US" sz="2800" b="1" i="1" dirty="0" smtClean="0"/>
              <a:t>Creating Canada</a:t>
            </a:r>
            <a:r>
              <a:rPr lang="en-US" sz="2800" dirty="0" smtClean="0"/>
              <a:t>, page pg. 174/175 to fill in the first 4 sections of your MANIA chart</a:t>
            </a:r>
          </a:p>
          <a:p>
            <a:r>
              <a:rPr lang="en-US" sz="2800" dirty="0" smtClean="0"/>
              <a:t>Where the letter is just write in the word! (</a:t>
            </a:r>
            <a:r>
              <a:rPr lang="en-US" sz="2800" dirty="0" err="1" smtClean="0"/>
              <a:t>ie</a:t>
            </a:r>
            <a:r>
              <a:rPr lang="en-US" sz="2800" dirty="0" smtClean="0"/>
              <a:t>: Militarism)</a:t>
            </a:r>
          </a:p>
          <a:p>
            <a:r>
              <a:rPr lang="en-US" sz="2800" dirty="0" smtClean="0"/>
              <a:t>For </a:t>
            </a:r>
            <a:r>
              <a:rPr lang="en-US" sz="2800" b="1" dirty="0" smtClean="0"/>
              <a:t>Cause Explained </a:t>
            </a:r>
            <a:r>
              <a:rPr lang="en-US" sz="2800" dirty="0" smtClean="0"/>
              <a:t>define it based on what that paragraph says</a:t>
            </a:r>
          </a:p>
          <a:p>
            <a:r>
              <a:rPr lang="en-US" sz="2800" dirty="0" smtClean="0"/>
              <a:t>For </a:t>
            </a:r>
            <a:r>
              <a:rPr lang="en-US" sz="2800" b="1" dirty="0" smtClean="0"/>
              <a:t>Possible Consequence </a:t>
            </a:r>
            <a:r>
              <a:rPr lang="en-US" sz="2800" dirty="0" smtClean="0"/>
              <a:t>write in what you think might happen! Think </a:t>
            </a:r>
            <a:r>
              <a:rPr lang="en-US" sz="2800" dirty="0"/>
              <a:t>of it in terms of this:</a:t>
            </a:r>
          </a:p>
          <a:p>
            <a:pPr marL="0" indent="0" algn="ctr">
              <a:buNone/>
            </a:pPr>
            <a:r>
              <a:rPr lang="en-US" sz="2800" dirty="0"/>
              <a:t>Militarism was a cause </a:t>
            </a:r>
            <a:r>
              <a:rPr lang="en-US" sz="2800" b="1" i="1" dirty="0"/>
              <a:t>that could possibly lead to</a:t>
            </a:r>
            <a:r>
              <a:rPr lang="en-US" sz="2800" b="1" dirty="0"/>
              <a:t>…</a:t>
            </a:r>
            <a:endParaRPr lang="en-CA" sz="2800" b="1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23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z="4000" b="1"/>
              <a:t>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88" y="1905000"/>
            <a:ext cx="5461177" cy="4267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The belief that the army and navy can make/</a:t>
            </a:r>
            <a:r>
              <a:rPr lang="en-US" sz="2800" b="1" dirty="0" smtClean="0">
                <a:solidFill>
                  <a:srgbClr val="0070C0"/>
                </a:solidFill>
              </a:rPr>
              <a:t>influence</a:t>
            </a:r>
            <a:r>
              <a:rPr lang="en-US" sz="2800" dirty="0" smtClean="0"/>
              <a:t> political decisions.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800" dirty="0" smtClean="0"/>
          </a:p>
          <a:p>
            <a:pPr eaLnBrk="1" hangingPunct="1"/>
            <a:r>
              <a:rPr lang="en-US" sz="2800" dirty="0" smtClean="0"/>
              <a:t>Prepare for war to keep the peace. (Arms Race)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This was also vital to the economies of most European nations at the time</a:t>
            </a:r>
            <a:endParaRPr lang="en-CA" sz="2800" dirty="0" smtClean="0"/>
          </a:p>
        </p:txBody>
      </p:sp>
      <p:pic>
        <p:nvPicPr>
          <p:cNvPr id="5124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524" y="2060848"/>
            <a:ext cx="4038600" cy="3143250"/>
          </a:xfrm>
        </p:spPr>
      </p:pic>
    </p:spTree>
    <p:extLst>
      <p:ext uri="{BB962C8B-B14F-4D97-AF65-F5344CB8AC3E}">
        <p14:creationId xmlns:p14="http://schemas.microsoft.com/office/powerpoint/2010/main" val="29101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z="4000" b="1"/>
              <a:t>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829" y="1905000"/>
            <a:ext cx="4752528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Countries set up agreements to support each other in case of war.</a:t>
            </a:r>
            <a:endParaRPr lang="en-CA" sz="28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00808"/>
            <a:ext cx="5612432" cy="4425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u="sng" dirty="0" smtClean="0"/>
              <a:t>Triple Entente</a:t>
            </a:r>
            <a:r>
              <a:rPr lang="en-US" sz="2800" dirty="0" smtClean="0"/>
              <a:t> – France, Russia, Britain.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800" dirty="0" smtClean="0"/>
          </a:p>
          <a:p>
            <a:pPr eaLnBrk="1" hangingPunct="1"/>
            <a:r>
              <a:rPr lang="en-US" sz="2800" u="sng" dirty="0" smtClean="0"/>
              <a:t>Triple Alliance</a:t>
            </a:r>
            <a:r>
              <a:rPr lang="en-US" sz="2800" dirty="0" smtClean="0"/>
              <a:t> – Austria-Hungary, Germany, </a:t>
            </a:r>
            <a:r>
              <a:rPr lang="en-US" sz="2800" i="1" dirty="0" smtClean="0"/>
              <a:t>Italy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Italy leaves at the outset of war as their role in the Alliance was based on it being for defensive support</a:t>
            </a:r>
            <a:endParaRPr lang="en-CA" sz="2800" dirty="0" smtClean="0"/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3409157"/>
            <a:ext cx="43100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ARTInkShape-13"/>
          <p:cNvSpPr/>
          <p:nvPr>
            <p:custDataLst>
              <p:tags r:id="rId1"/>
            </p:custDataLst>
          </p:nvPr>
        </p:nvSpPr>
        <p:spPr>
          <a:xfrm>
            <a:off x="2202083" y="4214608"/>
            <a:ext cx="523739" cy="642771"/>
          </a:xfrm>
          <a:custGeom>
            <a:avLst/>
            <a:gdLst/>
            <a:ahLst/>
            <a:cxnLst/>
            <a:rect l="0" t="0" r="0" b="0"/>
            <a:pathLst>
              <a:path w="523739" h="642771">
                <a:moveTo>
                  <a:pt x="0" y="11903"/>
                </a:moveTo>
                <a:lnTo>
                  <a:pt x="0" y="11903"/>
                </a:lnTo>
                <a:lnTo>
                  <a:pt x="0" y="1654"/>
                </a:lnTo>
                <a:lnTo>
                  <a:pt x="1322" y="1103"/>
                </a:lnTo>
                <a:lnTo>
                  <a:pt x="22148" y="0"/>
                </a:lnTo>
                <a:lnTo>
                  <a:pt x="22700" y="1322"/>
                </a:lnTo>
                <a:lnTo>
                  <a:pt x="23314" y="6319"/>
                </a:lnTo>
                <a:lnTo>
                  <a:pt x="24801" y="8180"/>
                </a:lnTo>
                <a:lnTo>
                  <a:pt x="35900" y="12899"/>
                </a:lnTo>
                <a:lnTo>
                  <a:pt x="45808" y="22109"/>
                </a:lnTo>
                <a:lnTo>
                  <a:pt x="47078" y="29622"/>
                </a:lnTo>
                <a:lnTo>
                  <a:pt x="48578" y="31651"/>
                </a:lnTo>
                <a:lnTo>
                  <a:pt x="53773" y="33906"/>
                </a:lnTo>
                <a:lnTo>
                  <a:pt x="55687" y="35829"/>
                </a:lnTo>
                <a:lnTo>
                  <a:pt x="60502" y="47726"/>
                </a:lnTo>
                <a:lnTo>
                  <a:pt x="67596" y="56757"/>
                </a:lnTo>
                <a:lnTo>
                  <a:pt x="71608" y="67809"/>
                </a:lnTo>
                <a:lnTo>
                  <a:pt x="103673" y="107134"/>
                </a:lnTo>
                <a:lnTo>
                  <a:pt x="106915" y="115066"/>
                </a:lnTo>
                <a:lnTo>
                  <a:pt x="142902" y="169436"/>
                </a:lnTo>
                <a:lnTo>
                  <a:pt x="182075" y="226967"/>
                </a:lnTo>
                <a:lnTo>
                  <a:pt x="229468" y="286432"/>
                </a:lnTo>
                <a:lnTo>
                  <a:pt x="256770" y="325452"/>
                </a:lnTo>
                <a:lnTo>
                  <a:pt x="283910" y="365043"/>
                </a:lnTo>
                <a:lnTo>
                  <a:pt x="329204" y="420578"/>
                </a:lnTo>
                <a:lnTo>
                  <a:pt x="371704" y="476126"/>
                </a:lnTo>
                <a:lnTo>
                  <a:pt x="425792" y="532850"/>
                </a:lnTo>
                <a:lnTo>
                  <a:pt x="439610" y="550244"/>
                </a:lnTo>
                <a:lnTo>
                  <a:pt x="472126" y="590830"/>
                </a:lnTo>
                <a:lnTo>
                  <a:pt x="511283" y="630315"/>
                </a:lnTo>
                <a:lnTo>
                  <a:pt x="511835" y="642770"/>
                </a:lnTo>
                <a:lnTo>
                  <a:pt x="511835" y="635912"/>
                </a:lnTo>
                <a:lnTo>
                  <a:pt x="511835" y="642769"/>
                </a:lnTo>
                <a:lnTo>
                  <a:pt x="523738" y="6427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Shape-14"/>
          <p:cNvSpPr/>
          <p:nvPr>
            <p:custDataLst>
              <p:tags r:id="rId2"/>
            </p:custDataLst>
          </p:nvPr>
        </p:nvSpPr>
        <p:spPr>
          <a:xfrm>
            <a:off x="3773443" y="3940835"/>
            <a:ext cx="237919" cy="987963"/>
          </a:xfrm>
          <a:custGeom>
            <a:avLst/>
            <a:gdLst/>
            <a:ahLst/>
            <a:cxnLst/>
            <a:rect l="0" t="0" r="0" b="0"/>
            <a:pathLst>
              <a:path w="237919" h="987963">
                <a:moveTo>
                  <a:pt x="11759" y="11904"/>
                </a:moveTo>
                <a:lnTo>
                  <a:pt x="11759" y="11904"/>
                </a:lnTo>
                <a:lnTo>
                  <a:pt x="1510" y="11904"/>
                </a:lnTo>
                <a:lnTo>
                  <a:pt x="958" y="10581"/>
                </a:lnTo>
                <a:lnTo>
                  <a:pt x="0" y="1655"/>
                </a:lnTo>
                <a:lnTo>
                  <a:pt x="1275" y="1103"/>
                </a:lnTo>
                <a:lnTo>
                  <a:pt x="11759" y="0"/>
                </a:lnTo>
                <a:lnTo>
                  <a:pt x="11759" y="10249"/>
                </a:lnTo>
                <a:lnTo>
                  <a:pt x="22007" y="22007"/>
                </a:lnTo>
                <a:lnTo>
                  <a:pt x="24657" y="32954"/>
                </a:lnTo>
                <a:lnTo>
                  <a:pt x="31745" y="44004"/>
                </a:lnTo>
                <a:lnTo>
                  <a:pt x="34433" y="56978"/>
                </a:lnTo>
                <a:lnTo>
                  <a:pt x="36552" y="75663"/>
                </a:lnTo>
                <a:lnTo>
                  <a:pt x="55312" y="124471"/>
                </a:lnTo>
                <a:lnTo>
                  <a:pt x="68555" y="178634"/>
                </a:lnTo>
                <a:lnTo>
                  <a:pt x="73995" y="202380"/>
                </a:lnTo>
                <a:lnTo>
                  <a:pt x="79096" y="219559"/>
                </a:lnTo>
                <a:lnTo>
                  <a:pt x="88959" y="274471"/>
                </a:lnTo>
                <a:lnTo>
                  <a:pt x="103696" y="333380"/>
                </a:lnTo>
                <a:lnTo>
                  <a:pt x="116053" y="392816"/>
                </a:lnTo>
                <a:lnTo>
                  <a:pt x="128588" y="452322"/>
                </a:lnTo>
                <a:lnTo>
                  <a:pt x="139858" y="501255"/>
                </a:lnTo>
                <a:lnTo>
                  <a:pt x="154820" y="556966"/>
                </a:lnTo>
                <a:lnTo>
                  <a:pt x="164192" y="606570"/>
                </a:lnTo>
                <a:lnTo>
                  <a:pt x="174224" y="654577"/>
                </a:lnTo>
                <a:lnTo>
                  <a:pt x="181104" y="702267"/>
                </a:lnTo>
                <a:lnTo>
                  <a:pt x="194807" y="749895"/>
                </a:lnTo>
                <a:lnTo>
                  <a:pt x="202069" y="797511"/>
                </a:lnTo>
                <a:lnTo>
                  <a:pt x="212265" y="850708"/>
                </a:lnTo>
                <a:lnTo>
                  <a:pt x="216818" y="864358"/>
                </a:lnTo>
                <a:lnTo>
                  <a:pt x="221927" y="876156"/>
                </a:lnTo>
                <a:lnTo>
                  <a:pt x="229303" y="925110"/>
                </a:lnTo>
                <a:lnTo>
                  <a:pt x="234089" y="934899"/>
                </a:lnTo>
                <a:lnTo>
                  <a:pt x="237414" y="956025"/>
                </a:lnTo>
                <a:lnTo>
                  <a:pt x="237918" y="987962"/>
                </a:lnTo>
                <a:lnTo>
                  <a:pt x="237918" y="9760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SMARTInkShape-Group5"/>
          <p:cNvGrpSpPr/>
          <p:nvPr/>
        </p:nvGrpSpPr>
        <p:grpSpPr>
          <a:xfrm>
            <a:off x="1894262" y="3418241"/>
            <a:ext cx="997493" cy="1790682"/>
            <a:chOff x="1894262" y="3418241"/>
            <a:chExt cx="997493" cy="1790682"/>
          </a:xfrm>
        </p:grpSpPr>
        <p:sp>
          <p:nvSpPr>
            <p:cNvPr id="8" name="SMARTInkShape-15"/>
            <p:cNvSpPr/>
            <p:nvPr>
              <p:custDataLst>
                <p:tags r:id="rId4"/>
              </p:custDataLst>
            </p:nvPr>
          </p:nvSpPr>
          <p:spPr>
            <a:xfrm>
              <a:off x="1894262" y="3418241"/>
              <a:ext cx="837715" cy="760658"/>
            </a:xfrm>
            <a:custGeom>
              <a:avLst/>
              <a:gdLst/>
              <a:ahLst/>
              <a:cxnLst/>
              <a:rect l="0" t="0" r="0" b="0"/>
              <a:pathLst>
                <a:path w="837715" h="760658">
                  <a:moveTo>
                    <a:pt x="331627" y="760657"/>
                  </a:moveTo>
                  <a:lnTo>
                    <a:pt x="331627" y="760657"/>
                  </a:lnTo>
                  <a:lnTo>
                    <a:pt x="275666" y="760657"/>
                  </a:lnTo>
                  <a:lnTo>
                    <a:pt x="216474" y="759335"/>
                  </a:lnTo>
                  <a:lnTo>
                    <a:pt x="177694" y="745963"/>
                  </a:lnTo>
                  <a:lnTo>
                    <a:pt x="154856" y="732332"/>
                  </a:lnTo>
                  <a:lnTo>
                    <a:pt x="138911" y="727136"/>
                  </a:lnTo>
                  <a:lnTo>
                    <a:pt x="121674" y="724058"/>
                  </a:lnTo>
                  <a:lnTo>
                    <a:pt x="101544" y="708437"/>
                  </a:lnTo>
                  <a:lnTo>
                    <a:pt x="85637" y="691757"/>
                  </a:lnTo>
                  <a:lnTo>
                    <a:pt x="51242" y="644595"/>
                  </a:lnTo>
                  <a:lnTo>
                    <a:pt x="43470" y="620365"/>
                  </a:lnTo>
                  <a:lnTo>
                    <a:pt x="15435" y="567197"/>
                  </a:lnTo>
                  <a:lnTo>
                    <a:pt x="11268" y="543847"/>
                  </a:lnTo>
                  <a:lnTo>
                    <a:pt x="9375" y="529395"/>
                  </a:lnTo>
                  <a:lnTo>
                    <a:pt x="53" y="490703"/>
                  </a:lnTo>
                  <a:lnTo>
                    <a:pt x="0" y="459081"/>
                  </a:lnTo>
                  <a:lnTo>
                    <a:pt x="9526" y="403561"/>
                  </a:lnTo>
                  <a:lnTo>
                    <a:pt x="11246" y="387691"/>
                  </a:lnTo>
                  <a:lnTo>
                    <a:pt x="22337" y="331899"/>
                  </a:lnTo>
                  <a:lnTo>
                    <a:pt x="46195" y="272846"/>
                  </a:lnTo>
                  <a:lnTo>
                    <a:pt x="61453" y="248887"/>
                  </a:lnTo>
                  <a:lnTo>
                    <a:pt x="74002" y="231657"/>
                  </a:lnTo>
                  <a:lnTo>
                    <a:pt x="89825" y="202295"/>
                  </a:lnTo>
                  <a:lnTo>
                    <a:pt x="139027" y="145317"/>
                  </a:lnTo>
                  <a:lnTo>
                    <a:pt x="192863" y="102216"/>
                  </a:lnTo>
                  <a:lnTo>
                    <a:pt x="251838" y="61097"/>
                  </a:lnTo>
                  <a:lnTo>
                    <a:pt x="307086" y="34805"/>
                  </a:lnTo>
                  <a:lnTo>
                    <a:pt x="355581" y="16081"/>
                  </a:lnTo>
                  <a:lnTo>
                    <a:pt x="408001" y="9904"/>
                  </a:lnTo>
                  <a:lnTo>
                    <a:pt x="466719" y="0"/>
                  </a:lnTo>
                  <a:lnTo>
                    <a:pt x="526165" y="279"/>
                  </a:lnTo>
                  <a:lnTo>
                    <a:pt x="584352" y="9665"/>
                  </a:lnTo>
                  <a:lnTo>
                    <a:pt x="609009" y="11757"/>
                  </a:lnTo>
                  <a:lnTo>
                    <a:pt x="664894" y="34856"/>
                  </a:lnTo>
                  <a:lnTo>
                    <a:pt x="712526" y="61924"/>
                  </a:lnTo>
                  <a:lnTo>
                    <a:pt x="770220" y="116126"/>
                  </a:lnTo>
                  <a:lnTo>
                    <a:pt x="811570" y="175147"/>
                  </a:lnTo>
                  <a:lnTo>
                    <a:pt x="827363" y="229084"/>
                  </a:lnTo>
                  <a:lnTo>
                    <a:pt x="834840" y="284537"/>
                  </a:lnTo>
                  <a:lnTo>
                    <a:pt x="837714" y="292471"/>
                  </a:lnTo>
                  <a:lnTo>
                    <a:pt x="837381" y="311866"/>
                  </a:lnTo>
                  <a:lnTo>
                    <a:pt x="832070" y="367118"/>
                  </a:lnTo>
                  <a:lnTo>
                    <a:pt x="830464" y="383397"/>
                  </a:lnTo>
                  <a:lnTo>
                    <a:pt x="811276" y="439489"/>
                  </a:lnTo>
                  <a:lnTo>
                    <a:pt x="783920" y="498568"/>
                  </a:lnTo>
                  <a:lnTo>
                    <a:pt x="756611" y="546381"/>
                  </a:lnTo>
                  <a:lnTo>
                    <a:pt x="714634" y="601948"/>
                  </a:lnTo>
                  <a:lnTo>
                    <a:pt x="664107" y="650738"/>
                  </a:lnTo>
                  <a:lnTo>
                    <a:pt x="609581" y="685162"/>
                  </a:lnTo>
                  <a:lnTo>
                    <a:pt x="556024" y="717008"/>
                  </a:lnTo>
                  <a:lnTo>
                    <a:pt x="543336" y="721419"/>
                  </a:lnTo>
                  <a:lnTo>
                    <a:pt x="486440" y="724921"/>
                  </a:lnTo>
                  <a:lnTo>
                    <a:pt x="482448" y="724930"/>
                  </a:lnTo>
                  <a:lnTo>
                    <a:pt x="474486" y="721413"/>
                  </a:lnTo>
                  <a:lnTo>
                    <a:pt x="466539" y="716764"/>
                  </a:lnTo>
                  <a:lnTo>
                    <a:pt x="450658" y="7130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16"/>
            <p:cNvSpPr/>
            <p:nvPr>
              <p:custDataLst>
                <p:tags r:id="rId5"/>
              </p:custDataLst>
            </p:nvPr>
          </p:nvSpPr>
          <p:spPr>
            <a:xfrm>
              <a:off x="2000286" y="4253277"/>
              <a:ext cx="891469" cy="955646"/>
            </a:xfrm>
            <a:custGeom>
              <a:avLst/>
              <a:gdLst/>
              <a:ahLst/>
              <a:cxnLst/>
              <a:rect l="0" t="0" r="0" b="0"/>
              <a:pathLst>
                <a:path w="891469" h="955646">
                  <a:moveTo>
                    <a:pt x="546988" y="854067"/>
                  </a:moveTo>
                  <a:lnTo>
                    <a:pt x="546988" y="854067"/>
                  </a:lnTo>
                  <a:lnTo>
                    <a:pt x="496879" y="874370"/>
                  </a:lnTo>
                  <a:lnTo>
                    <a:pt x="445850" y="893805"/>
                  </a:lnTo>
                  <a:lnTo>
                    <a:pt x="394995" y="910064"/>
                  </a:lnTo>
                  <a:lnTo>
                    <a:pt x="348410" y="919207"/>
                  </a:lnTo>
                  <a:lnTo>
                    <a:pt x="296445" y="932426"/>
                  </a:lnTo>
                  <a:lnTo>
                    <a:pt x="252030" y="935919"/>
                  </a:lnTo>
                  <a:lnTo>
                    <a:pt x="209333" y="935631"/>
                  </a:lnTo>
                  <a:lnTo>
                    <a:pt x="163422" y="920764"/>
                  </a:lnTo>
                  <a:lnTo>
                    <a:pt x="135907" y="903073"/>
                  </a:lnTo>
                  <a:lnTo>
                    <a:pt x="104683" y="874760"/>
                  </a:lnTo>
                  <a:lnTo>
                    <a:pt x="76621" y="828603"/>
                  </a:lnTo>
                  <a:lnTo>
                    <a:pt x="51554" y="773046"/>
                  </a:lnTo>
                  <a:lnTo>
                    <a:pt x="28889" y="722215"/>
                  </a:lnTo>
                  <a:lnTo>
                    <a:pt x="15203" y="675338"/>
                  </a:lnTo>
                  <a:lnTo>
                    <a:pt x="5789" y="627872"/>
                  </a:lnTo>
                  <a:lnTo>
                    <a:pt x="1323" y="579549"/>
                  </a:lnTo>
                  <a:lnTo>
                    <a:pt x="0" y="529669"/>
                  </a:lnTo>
                  <a:lnTo>
                    <a:pt x="3217" y="490344"/>
                  </a:lnTo>
                  <a:lnTo>
                    <a:pt x="12465" y="434170"/>
                  </a:lnTo>
                  <a:lnTo>
                    <a:pt x="31332" y="375353"/>
                  </a:lnTo>
                  <a:lnTo>
                    <a:pt x="51043" y="318084"/>
                  </a:lnTo>
                  <a:lnTo>
                    <a:pt x="77724" y="268100"/>
                  </a:lnTo>
                  <a:lnTo>
                    <a:pt x="107282" y="220045"/>
                  </a:lnTo>
                  <a:lnTo>
                    <a:pt x="149787" y="163008"/>
                  </a:lnTo>
                  <a:lnTo>
                    <a:pt x="208040" y="108774"/>
                  </a:lnTo>
                  <a:lnTo>
                    <a:pt x="253287" y="75198"/>
                  </a:lnTo>
                  <a:lnTo>
                    <a:pt x="312581" y="38783"/>
                  </a:lnTo>
                  <a:lnTo>
                    <a:pt x="338324" y="27496"/>
                  </a:lnTo>
                  <a:lnTo>
                    <a:pt x="393463" y="13706"/>
                  </a:lnTo>
                  <a:lnTo>
                    <a:pt x="439338" y="2566"/>
                  </a:lnTo>
                  <a:lnTo>
                    <a:pt x="494959" y="0"/>
                  </a:lnTo>
                  <a:lnTo>
                    <a:pt x="538412" y="4087"/>
                  </a:lnTo>
                  <a:lnTo>
                    <a:pt x="594278" y="17487"/>
                  </a:lnTo>
                  <a:lnTo>
                    <a:pt x="642150" y="32870"/>
                  </a:lnTo>
                  <a:lnTo>
                    <a:pt x="681431" y="51742"/>
                  </a:lnTo>
                  <a:lnTo>
                    <a:pt x="735780" y="87347"/>
                  </a:lnTo>
                  <a:lnTo>
                    <a:pt x="773898" y="119851"/>
                  </a:lnTo>
                  <a:lnTo>
                    <a:pt x="817858" y="179103"/>
                  </a:lnTo>
                  <a:lnTo>
                    <a:pt x="848397" y="235566"/>
                  </a:lnTo>
                  <a:lnTo>
                    <a:pt x="871800" y="294680"/>
                  </a:lnTo>
                  <a:lnTo>
                    <a:pt x="884084" y="349303"/>
                  </a:lnTo>
                  <a:lnTo>
                    <a:pt x="889781" y="396789"/>
                  </a:lnTo>
                  <a:lnTo>
                    <a:pt x="891468" y="454945"/>
                  </a:lnTo>
                  <a:lnTo>
                    <a:pt x="888337" y="499455"/>
                  </a:lnTo>
                  <a:lnTo>
                    <a:pt x="879138" y="558546"/>
                  </a:lnTo>
                  <a:lnTo>
                    <a:pt x="864180" y="614059"/>
                  </a:lnTo>
                  <a:lnTo>
                    <a:pt x="844537" y="665843"/>
                  </a:lnTo>
                  <a:lnTo>
                    <a:pt x="835295" y="687090"/>
                  </a:lnTo>
                  <a:lnTo>
                    <a:pt x="806542" y="736821"/>
                  </a:lnTo>
                  <a:lnTo>
                    <a:pt x="764661" y="790044"/>
                  </a:lnTo>
                  <a:lnTo>
                    <a:pt x="708310" y="846100"/>
                  </a:lnTo>
                  <a:lnTo>
                    <a:pt x="661441" y="877867"/>
                  </a:lnTo>
                  <a:lnTo>
                    <a:pt x="607951" y="909614"/>
                  </a:lnTo>
                  <a:lnTo>
                    <a:pt x="550997" y="931854"/>
                  </a:lnTo>
                  <a:lnTo>
                    <a:pt x="496640" y="945456"/>
                  </a:lnTo>
                  <a:lnTo>
                    <a:pt x="450952" y="951682"/>
                  </a:lnTo>
                  <a:lnTo>
                    <a:pt x="420983" y="955645"/>
                  </a:lnTo>
                  <a:lnTo>
                    <a:pt x="344634" y="949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SMARTInkShape-17"/>
          <p:cNvSpPr/>
          <p:nvPr>
            <p:custDataLst>
              <p:tags r:id="rId3"/>
            </p:custDataLst>
          </p:nvPr>
        </p:nvSpPr>
        <p:spPr>
          <a:xfrm>
            <a:off x="3923193" y="3714684"/>
            <a:ext cx="1549887" cy="1163927"/>
          </a:xfrm>
          <a:custGeom>
            <a:avLst/>
            <a:gdLst/>
            <a:ahLst/>
            <a:cxnLst/>
            <a:rect l="0" t="0" r="0" b="0"/>
            <a:pathLst>
              <a:path w="1549887" h="1163927">
                <a:moveTo>
                  <a:pt x="742842" y="1071275"/>
                </a:moveTo>
                <a:lnTo>
                  <a:pt x="742842" y="1071275"/>
                </a:lnTo>
                <a:lnTo>
                  <a:pt x="685154" y="1074802"/>
                </a:lnTo>
                <a:lnTo>
                  <a:pt x="628263" y="1082075"/>
                </a:lnTo>
                <a:lnTo>
                  <a:pt x="575753" y="1081529"/>
                </a:lnTo>
                <a:lnTo>
                  <a:pt x="517525" y="1073692"/>
                </a:lnTo>
                <a:lnTo>
                  <a:pt x="477379" y="1069704"/>
                </a:lnTo>
                <a:lnTo>
                  <a:pt x="420245" y="1055233"/>
                </a:lnTo>
                <a:lnTo>
                  <a:pt x="364053" y="1045475"/>
                </a:lnTo>
                <a:lnTo>
                  <a:pt x="310883" y="1027368"/>
                </a:lnTo>
                <a:lnTo>
                  <a:pt x="278921" y="1014327"/>
                </a:lnTo>
                <a:lnTo>
                  <a:pt x="229217" y="985629"/>
                </a:lnTo>
                <a:lnTo>
                  <a:pt x="175998" y="943756"/>
                </a:lnTo>
                <a:lnTo>
                  <a:pt x="122904" y="897505"/>
                </a:lnTo>
                <a:lnTo>
                  <a:pt x="82392" y="846059"/>
                </a:lnTo>
                <a:lnTo>
                  <a:pt x="58421" y="797689"/>
                </a:lnTo>
                <a:lnTo>
                  <a:pt x="40950" y="749927"/>
                </a:lnTo>
                <a:lnTo>
                  <a:pt x="24763" y="702285"/>
                </a:lnTo>
                <a:lnTo>
                  <a:pt x="8829" y="650698"/>
                </a:lnTo>
                <a:lnTo>
                  <a:pt x="885" y="611902"/>
                </a:lnTo>
                <a:lnTo>
                  <a:pt x="0" y="568208"/>
                </a:lnTo>
                <a:lnTo>
                  <a:pt x="4015" y="522337"/>
                </a:lnTo>
                <a:lnTo>
                  <a:pt x="10208" y="475498"/>
                </a:lnTo>
                <a:lnTo>
                  <a:pt x="21130" y="423472"/>
                </a:lnTo>
                <a:lnTo>
                  <a:pt x="37992" y="370346"/>
                </a:lnTo>
                <a:lnTo>
                  <a:pt x="65423" y="325171"/>
                </a:lnTo>
                <a:lnTo>
                  <a:pt x="104179" y="272696"/>
                </a:lnTo>
                <a:lnTo>
                  <a:pt x="139335" y="229468"/>
                </a:lnTo>
                <a:lnTo>
                  <a:pt x="195764" y="186911"/>
                </a:lnTo>
                <a:lnTo>
                  <a:pt x="254874" y="146854"/>
                </a:lnTo>
                <a:lnTo>
                  <a:pt x="303760" y="115067"/>
                </a:lnTo>
                <a:lnTo>
                  <a:pt x="362988" y="83316"/>
                </a:lnTo>
                <a:lnTo>
                  <a:pt x="409863" y="63035"/>
                </a:lnTo>
                <a:lnTo>
                  <a:pt x="457258" y="48649"/>
                </a:lnTo>
                <a:lnTo>
                  <a:pt x="504806" y="36011"/>
                </a:lnTo>
                <a:lnTo>
                  <a:pt x="552399" y="23889"/>
                </a:lnTo>
                <a:lnTo>
                  <a:pt x="603533" y="11922"/>
                </a:lnTo>
                <a:lnTo>
                  <a:pt x="657038" y="3527"/>
                </a:lnTo>
                <a:lnTo>
                  <a:pt x="706397" y="1039"/>
                </a:lnTo>
                <a:lnTo>
                  <a:pt x="758053" y="302"/>
                </a:lnTo>
                <a:lnTo>
                  <a:pt x="811714" y="84"/>
                </a:lnTo>
                <a:lnTo>
                  <a:pt x="864645" y="19"/>
                </a:lnTo>
                <a:lnTo>
                  <a:pt x="918683" y="0"/>
                </a:lnTo>
                <a:lnTo>
                  <a:pt x="968200" y="3521"/>
                </a:lnTo>
                <a:lnTo>
                  <a:pt x="1019903" y="16467"/>
                </a:lnTo>
                <a:lnTo>
                  <a:pt x="1073578" y="33529"/>
                </a:lnTo>
                <a:lnTo>
                  <a:pt x="1122986" y="46960"/>
                </a:lnTo>
                <a:lnTo>
                  <a:pt x="1171131" y="62844"/>
                </a:lnTo>
                <a:lnTo>
                  <a:pt x="1228475" y="91908"/>
                </a:lnTo>
                <a:lnTo>
                  <a:pt x="1286190" y="123121"/>
                </a:lnTo>
                <a:lnTo>
                  <a:pt x="1337170" y="154758"/>
                </a:lnTo>
                <a:lnTo>
                  <a:pt x="1396083" y="202594"/>
                </a:lnTo>
                <a:lnTo>
                  <a:pt x="1440448" y="251819"/>
                </a:lnTo>
                <a:lnTo>
                  <a:pt x="1480743" y="309718"/>
                </a:lnTo>
                <a:lnTo>
                  <a:pt x="1510999" y="369021"/>
                </a:lnTo>
                <a:lnTo>
                  <a:pt x="1532209" y="428509"/>
                </a:lnTo>
                <a:lnTo>
                  <a:pt x="1544259" y="470535"/>
                </a:lnTo>
                <a:lnTo>
                  <a:pt x="1549886" y="529130"/>
                </a:lnTo>
                <a:lnTo>
                  <a:pt x="1547675" y="573743"/>
                </a:lnTo>
                <a:lnTo>
                  <a:pt x="1538996" y="632892"/>
                </a:lnTo>
                <a:lnTo>
                  <a:pt x="1524213" y="688425"/>
                </a:lnTo>
                <a:lnTo>
                  <a:pt x="1507235" y="737602"/>
                </a:lnTo>
                <a:lnTo>
                  <a:pt x="1483308" y="785523"/>
                </a:lnTo>
                <a:lnTo>
                  <a:pt x="1459135" y="833197"/>
                </a:lnTo>
                <a:lnTo>
                  <a:pt x="1427566" y="880822"/>
                </a:lnTo>
                <a:lnTo>
                  <a:pt x="1379282" y="934021"/>
                </a:lnTo>
                <a:lnTo>
                  <a:pt x="1325262" y="975741"/>
                </a:lnTo>
                <a:lnTo>
                  <a:pt x="1266470" y="1015686"/>
                </a:lnTo>
                <a:lnTo>
                  <a:pt x="1207050" y="1055399"/>
                </a:lnTo>
                <a:lnTo>
                  <a:pt x="1151268" y="1078964"/>
                </a:lnTo>
                <a:lnTo>
                  <a:pt x="1097144" y="1104193"/>
                </a:lnTo>
                <a:lnTo>
                  <a:pt x="1051496" y="1118060"/>
                </a:lnTo>
                <a:lnTo>
                  <a:pt x="994996" y="1134595"/>
                </a:lnTo>
                <a:lnTo>
                  <a:pt x="936124" y="1149274"/>
                </a:lnTo>
                <a:lnTo>
                  <a:pt x="889311" y="1153020"/>
                </a:lnTo>
                <a:lnTo>
                  <a:pt x="843257" y="1155452"/>
                </a:lnTo>
                <a:lnTo>
                  <a:pt x="787953" y="1163926"/>
                </a:lnTo>
                <a:lnTo>
                  <a:pt x="745627" y="1162211"/>
                </a:lnTo>
                <a:lnTo>
                  <a:pt x="695779" y="1156101"/>
                </a:lnTo>
                <a:lnTo>
                  <a:pt x="640725" y="1155043"/>
                </a:lnTo>
                <a:lnTo>
                  <a:pt x="593112" y="1148410"/>
                </a:lnTo>
                <a:lnTo>
                  <a:pt x="480972" y="11307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z="4000" b="1" dirty="0"/>
              <a:t>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780" y="1773238"/>
            <a:ext cx="6912768" cy="46085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Patriotic feelings or pride in your country.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800" dirty="0"/>
          </a:p>
          <a:p>
            <a:pPr eaLnBrk="1" hangingPunct="1"/>
            <a:r>
              <a:rPr lang="en-US" sz="2800" dirty="0"/>
              <a:t>This can create intense feelings that can sometimes have negative results.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 this case patriotism was very strong in Germany, and there was a confused sense of nationalism in A-H (different cultures)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717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6580" y="2563019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226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sz="4000" b="1"/>
              <a:t>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764" y="1905000"/>
            <a:ext cx="5677201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Countries have many </a:t>
            </a:r>
            <a:r>
              <a:rPr lang="en-US" sz="2800" u="sng" dirty="0" smtClean="0"/>
              <a:t>colonies</a:t>
            </a:r>
            <a:r>
              <a:rPr lang="en-US" sz="2800" dirty="0" smtClean="0"/>
              <a:t> in other parts of the world.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sz="2800" dirty="0" smtClean="0"/>
          </a:p>
          <a:p>
            <a:pPr eaLnBrk="1" hangingPunct="1"/>
            <a:r>
              <a:rPr lang="en-US" sz="2800" dirty="0" smtClean="0"/>
              <a:t>This reflects military and political control. (Also gives them resources, etc.)</a:t>
            </a:r>
            <a:endParaRPr lang="en-CA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5536232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/>
              <a:t>The major powers of Europe were based on empires – A different form of government that what we know</a:t>
            </a:r>
          </a:p>
        </p:txBody>
      </p:sp>
    </p:spTree>
    <p:extLst>
      <p:ext uri="{BB962C8B-B14F-4D97-AF65-F5344CB8AC3E}">
        <p14:creationId xmlns:p14="http://schemas.microsoft.com/office/powerpoint/2010/main" val="7320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1128</Words>
  <Application>Microsoft Office PowerPoint</Application>
  <PresentationFormat>Custom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Corbel</vt:lpstr>
      <vt:lpstr>Earthtones 16x9</vt:lpstr>
      <vt:lpstr>Historical Thinking Activity: Cause and Consequence</vt:lpstr>
      <vt:lpstr>Historical Thinking Concept: Cause and Consequence</vt:lpstr>
      <vt:lpstr>Mind’s On – Quick Discuss</vt:lpstr>
      <vt:lpstr>The Causes of WW1</vt:lpstr>
      <vt:lpstr>Textbook Investigation</vt:lpstr>
      <vt:lpstr>Militarism</vt:lpstr>
      <vt:lpstr>Alliances</vt:lpstr>
      <vt:lpstr>Nationalism</vt:lpstr>
      <vt:lpstr>Imperialism</vt:lpstr>
      <vt:lpstr>Minds On – Who’s MANI?</vt:lpstr>
      <vt:lpstr>Assassination</vt:lpstr>
      <vt:lpstr>Cause and Consequence – Counter Factuals</vt:lpstr>
      <vt:lpstr>Quick Vote – Which Cause?</vt:lpstr>
      <vt:lpstr>The Steps to WW1: The Domino Effect  Use the ‘Connections’ on pg. 175 to fill in the chart you have been given</vt:lpstr>
      <vt:lpstr>June 28</vt:lpstr>
      <vt:lpstr> July 23 </vt:lpstr>
      <vt:lpstr>July 28</vt:lpstr>
      <vt:lpstr>July 29 – August 1</vt:lpstr>
      <vt:lpstr>August 3</vt:lpstr>
      <vt:lpstr>QUICK DISCUSS: WHAT DO YOU DO IF YOU ARE GERMANY?</vt:lpstr>
      <vt:lpstr>August 4 – 5</vt:lpstr>
      <vt:lpstr>Failure of the Schlieffen Plan</vt:lpstr>
      <vt:lpstr>Using Evidence – Cartoon Review</vt:lpstr>
      <vt:lpstr>Taking The Evidence Further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2015-09-14T19:08:28Z</dcterms:created>
  <dcterms:modified xsi:type="dcterms:W3CDTF">2017-02-08T17:25:07Z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