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6/20/2017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6/20/2017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dirty="0"/>
              <a:t>Functionalism (</a:t>
            </a:r>
            <a:r>
              <a:rPr lang="en-US" sz="3200" dirty="0" err="1"/>
              <a:t>Anth</a:t>
            </a:r>
            <a:r>
              <a:rPr lang="en-US" sz="3200" dirty="0" smtClean="0"/>
              <a:t>.)</a:t>
            </a:r>
          </a:p>
          <a:p>
            <a:pPr lvl="0"/>
            <a:endParaRPr lang="en-CA" sz="3200" dirty="0"/>
          </a:p>
          <a:p>
            <a:pPr lvl="0"/>
            <a:r>
              <a:rPr lang="en-US" sz="3200" dirty="0"/>
              <a:t>Structuralism (</a:t>
            </a:r>
            <a:r>
              <a:rPr lang="en-US" sz="3200" dirty="0" err="1"/>
              <a:t>Anth</a:t>
            </a:r>
            <a:r>
              <a:rPr lang="en-US" sz="3200" dirty="0" smtClean="0"/>
              <a:t>.)</a:t>
            </a:r>
          </a:p>
          <a:p>
            <a:pPr lvl="0"/>
            <a:endParaRPr lang="en-CA" sz="3200" dirty="0"/>
          </a:p>
          <a:p>
            <a:pPr lvl="0"/>
            <a:r>
              <a:rPr lang="en-US" sz="3200" dirty="0"/>
              <a:t>Cultural Materialism (</a:t>
            </a:r>
            <a:r>
              <a:rPr lang="en-US" sz="3200" dirty="0" err="1"/>
              <a:t>Anth</a:t>
            </a:r>
            <a:r>
              <a:rPr lang="en-US" sz="3200" dirty="0"/>
              <a:t>.)</a:t>
            </a:r>
            <a:endParaRPr lang="en-CA" sz="3200" dirty="0"/>
          </a:p>
          <a:p>
            <a:endParaRPr lang="en-CA" sz="3200" dirty="0"/>
          </a:p>
        </p:txBody>
      </p:sp>
    </p:spTree>
    <p:extLst>
      <p:ext uri="{BB962C8B-B14F-4D97-AF65-F5344CB8AC3E}">
        <p14:creationId xmlns:p14="http://schemas.microsoft.com/office/powerpoint/2010/main" val="379248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CA" dirty="0"/>
          </a:p>
        </p:txBody>
      </p:sp>
      <p:sp>
        <p:nvSpPr>
          <p:cNvPr id="3" name="Content Placeholder 2"/>
          <p:cNvSpPr>
            <a:spLocks noGrp="1"/>
          </p:cNvSpPr>
          <p:nvPr>
            <p:ph idx="1"/>
          </p:nvPr>
        </p:nvSpPr>
        <p:spPr>
          <a:xfrm>
            <a:off x="3812583" y="867905"/>
            <a:ext cx="7371885" cy="5116843"/>
          </a:xfrm>
        </p:spPr>
        <p:txBody>
          <a:bodyPr>
            <a:normAutofit/>
          </a:bodyPr>
          <a:lstStyle/>
          <a:p>
            <a:pPr lvl="0"/>
            <a:r>
              <a:rPr lang="en-US" sz="2800" dirty="0"/>
              <a:t>Structural-Functionalism (Soc</a:t>
            </a:r>
            <a:r>
              <a:rPr lang="en-US" sz="2800" dirty="0" smtClean="0"/>
              <a:t>.)</a:t>
            </a:r>
          </a:p>
          <a:p>
            <a:pPr lvl="0"/>
            <a:endParaRPr lang="en-CA" sz="2800" dirty="0"/>
          </a:p>
          <a:p>
            <a:pPr lvl="0"/>
            <a:r>
              <a:rPr lang="en-US" sz="2800" dirty="0"/>
              <a:t>Neo-Marxism (Soc</a:t>
            </a:r>
            <a:r>
              <a:rPr lang="en-US" sz="2800" dirty="0" smtClean="0"/>
              <a:t>.)</a:t>
            </a:r>
          </a:p>
          <a:p>
            <a:pPr lvl="0"/>
            <a:endParaRPr lang="en-CA" sz="2800" dirty="0"/>
          </a:p>
          <a:p>
            <a:pPr lvl="0"/>
            <a:r>
              <a:rPr lang="en-US" sz="2800" dirty="0"/>
              <a:t>Symbolic Interaction (Soc.)</a:t>
            </a:r>
            <a:endParaRPr lang="en-CA" sz="2800" dirty="0"/>
          </a:p>
          <a:p>
            <a:endParaRPr lang="en-CA" sz="2800" dirty="0"/>
          </a:p>
        </p:txBody>
      </p:sp>
    </p:spTree>
    <p:extLst>
      <p:ext uri="{BB962C8B-B14F-4D97-AF65-F5344CB8AC3E}">
        <p14:creationId xmlns:p14="http://schemas.microsoft.com/office/powerpoint/2010/main" val="26086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CA" dirty="0"/>
          </a:p>
        </p:txBody>
      </p:sp>
      <p:sp>
        <p:nvSpPr>
          <p:cNvPr id="3" name="Content Placeholder 2"/>
          <p:cNvSpPr>
            <a:spLocks noGrp="1"/>
          </p:cNvSpPr>
          <p:nvPr>
            <p:ph idx="1"/>
          </p:nvPr>
        </p:nvSpPr>
        <p:spPr>
          <a:xfrm>
            <a:off x="3642102" y="619933"/>
            <a:ext cx="8043620" cy="5364816"/>
          </a:xfrm>
        </p:spPr>
        <p:txBody>
          <a:bodyPr>
            <a:normAutofit fontScale="77500" lnSpcReduction="20000"/>
          </a:bodyPr>
          <a:lstStyle/>
          <a:p>
            <a:pPr lvl="0"/>
            <a:r>
              <a:rPr lang="en-US" sz="2800" dirty="0"/>
              <a:t>Biological Perspective (Psych</a:t>
            </a:r>
            <a:r>
              <a:rPr lang="en-US" sz="2800" dirty="0" smtClean="0"/>
              <a:t>.)</a:t>
            </a:r>
          </a:p>
          <a:p>
            <a:pPr lvl="0"/>
            <a:endParaRPr lang="en-CA" sz="2800" dirty="0"/>
          </a:p>
          <a:p>
            <a:pPr lvl="0"/>
            <a:r>
              <a:rPr lang="en-US" sz="2800" dirty="0"/>
              <a:t>Learning Perspective (Psych</a:t>
            </a:r>
            <a:r>
              <a:rPr lang="en-US" sz="2800" dirty="0" smtClean="0"/>
              <a:t>.)</a:t>
            </a:r>
          </a:p>
          <a:p>
            <a:pPr lvl="0"/>
            <a:endParaRPr lang="en-CA" sz="2800" dirty="0"/>
          </a:p>
          <a:p>
            <a:pPr lvl="0"/>
            <a:r>
              <a:rPr lang="en-US" sz="2800" dirty="0"/>
              <a:t>Sociocultural Perspective (Psych</a:t>
            </a:r>
            <a:r>
              <a:rPr lang="en-US" sz="2800" dirty="0" smtClean="0"/>
              <a:t>.)</a:t>
            </a:r>
          </a:p>
          <a:p>
            <a:pPr lvl="0"/>
            <a:endParaRPr lang="en-CA" sz="2800" dirty="0"/>
          </a:p>
          <a:p>
            <a:pPr lvl="0"/>
            <a:r>
              <a:rPr lang="en-US" sz="2800" dirty="0" err="1"/>
              <a:t>Behavioural</a:t>
            </a:r>
            <a:r>
              <a:rPr lang="en-US" sz="2800" dirty="0"/>
              <a:t> Perspective (Psych</a:t>
            </a:r>
            <a:r>
              <a:rPr lang="en-US" sz="2800" dirty="0" smtClean="0"/>
              <a:t>.)</a:t>
            </a:r>
          </a:p>
          <a:p>
            <a:pPr lvl="0"/>
            <a:endParaRPr lang="en-US" sz="2800" dirty="0"/>
          </a:p>
          <a:p>
            <a:r>
              <a:rPr lang="en-US" sz="2800" dirty="0"/>
              <a:t>Conditioning: Classical, Operant (Psych.)</a:t>
            </a:r>
            <a:endParaRPr lang="en-CA" sz="2800" dirty="0"/>
          </a:p>
          <a:p>
            <a:pPr lvl="0"/>
            <a:endParaRPr lang="en-US" sz="2800" dirty="0" smtClean="0"/>
          </a:p>
          <a:p>
            <a:pPr lvl="0"/>
            <a:endParaRPr lang="en-CA" sz="2800" dirty="0"/>
          </a:p>
          <a:p>
            <a:pPr lvl="0"/>
            <a:r>
              <a:rPr lang="en-US" sz="2800" dirty="0"/>
              <a:t>Cognitive Perspective (Psych</a:t>
            </a:r>
            <a:r>
              <a:rPr lang="en-US" sz="2800" dirty="0" smtClean="0"/>
              <a:t>.)</a:t>
            </a:r>
          </a:p>
          <a:p>
            <a:pPr lvl="0"/>
            <a:endParaRPr lang="en-CA" sz="2800" dirty="0"/>
          </a:p>
          <a:p>
            <a:pPr lvl="0"/>
            <a:r>
              <a:rPr lang="en-US" sz="2800" dirty="0"/>
              <a:t>Psychodynamic Perspective (Psych</a:t>
            </a:r>
            <a:r>
              <a:rPr lang="en-US" sz="2800" dirty="0" smtClean="0"/>
              <a:t>.)</a:t>
            </a:r>
          </a:p>
          <a:p>
            <a:pPr lvl="0"/>
            <a:endParaRPr lang="en-CA" sz="2800" dirty="0"/>
          </a:p>
          <a:p>
            <a:pPr lvl="0"/>
            <a:endParaRPr lang="en-CA" dirty="0"/>
          </a:p>
        </p:txBody>
      </p:sp>
    </p:spTree>
    <p:extLst>
      <p:ext uri="{BB962C8B-B14F-4D97-AF65-F5344CB8AC3E}">
        <p14:creationId xmlns:p14="http://schemas.microsoft.com/office/powerpoint/2010/main" val="123286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CA" dirty="0"/>
          </a:p>
        </p:txBody>
      </p:sp>
      <p:sp>
        <p:nvSpPr>
          <p:cNvPr id="3" name="Content Placeholder 2"/>
          <p:cNvSpPr>
            <a:spLocks noGrp="1"/>
          </p:cNvSpPr>
          <p:nvPr>
            <p:ph idx="1"/>
          </p:nvPr>
        </p:nvSpPr>
        <p:spPr/>
        <p:txBody>
          <a:bodyPr>
            <a:normAutofit/>
          </a:bodyPr>
          <a:lstStyle/>
          <a:p>
            <a:pPr lvl="0"/>
            <a:r>
              <a:rPr lang="en-US" sz="2800" dirty="0"/>
              <a:t>Evolutionary Theory of </a:t>
            </a:r>
            <a:r>
              <a:rPr lang="en-US" sz="2800" dirty="0" smtClean="0"/>
              <a:t>Change</a:t>
            </a:r>
          </a:p>
          <a:p>
            <a:pPr lvl="0"/>
            <a:endParaRPr lang="en-CA" sz="2800" dirty="0"/>
          </a:p>
          <a:p>
            <a:pPr lvl="0"/>
            <a:r>
              <a:rPr lang="en-US" sz="2800" dirty="0"/>
              <a:t>Cyclical Theory of </a:t>
            </a:r>
            <a:r>
              <a:rPr lang="en-US" sz="2800" dirty="0" smtClean="0"/>
              <a:t>Change</a:t>
            </a:r>
          </a:p>
          <a:p>
            <a:pPr lvl="0"/>
            <a:endParaRPr lang="en-CA" sz="2800" dirty="0"/>
          </a:p>
          <a:p>
            <a:pPr lvl="0"/>
            <a:r>
              <a:rPr lang="en-US" sz="2800" dirty="0"/>
              <a:t>Functionalist Theory of </a:t>
            </a:r>
            <a:r>
              <a:rPr lang="en-US" sz="2800" dirty="0" smtClean="0"/>
              <a:t>Change</a:t>
            </a:r>
          </a:p>
          <a:p>
            <a:pPr lvl="0"/>
            <a:endParaRPr lang="en-CA" sz="2800" dirty="0"/>
          </a:p>
          <a:p>
            <a:pPr lvl="0"/>
            <a:r>
              <a:rPr lang="en-US" sz="2800" dirty="0"/>
              <a:t>Conflict Theory of </a:t>
            </a:r>
            <a:r>
              <a:rPr lang="en-US" sz="2800" dirty="0" smtClean="0"/>
              <a:t>Change</a:t>
            </a:r>
          </a:p>
          <a:p>
            <a:pPr lvl="0"/>
            <a:endParaRPr lang="en-US" sz="2800" dirty="0"/>
          </a:p>
          <a:p>
            <a:pPr lvl="0"/>
            <a:r>
              <a:rPr lang="en-US" sz="2800" dirty="0" smtClean="0"/>
              <a:t>Challenge and Response</a:t>
            </a:r>
            <a:endParaRPr lang="en-CA" sz="2800" dirty="0"/>
          </a:p>
          <a:p>
            <a:endParaRPr lang="en-CA" sz="2800" dirty="0"/>
          </a:p>
        </p:txBody>
      </p:sp>
    </p:spTree>
    <p:extLst>
      <p:ext uri="{BB962C8B-B14F-4D97-AF65-F5344CB8AC3E}">
        <p14:creationId xmlns:p14="http://schemas.microsoft.com/office/powerpoint/2010/main" val="1818718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869268" y="864108"/>
            <a:ext cx="7315200" cy="5738170"/>
          </a:xfrm>
        </p:spPr>
        <p:txBody>
          <a:bodyPr>
            <a:normAutofit fontScale="92500" lnSpcReduction="10000"/>
          </a:bodyPr>
          <a:lstStyle/>
          <a:p>
            <a:pPr lvl="0"/>
            <a:r>
              <a:rPr lang="en-US" sz="2400" dirty="0"/>
              <a:t>Social </a:t>
            </a:r>
            <a:r>
              <a:rPr lang="en-US" sz="2400" dirty="0" smtClean="0"/>
              <a:t>Movement</a:t>
            </a:r>
          </a:p>
          <a:p>
            <a:pPr lvl="0"/>
            <a:endParaRPr lang="en-CA" sz="2400" dirty="0"/>
          </a:p>
          <a:p>
            <a:pPr lvl="0"/>
            <a:r>
              <a:rPr lang="en-US" sz="2400" dirty="0"/>
              <a:t>Collective </a:t>
            </a:r>
            <a:r>
              <a:rPr lang="en-US" sz="2400" dirty="0" err="1" smtClean="0"/>
              <a:t>Behaviour</a:t>
            </a:r>
            <a:endParaRPr lang="en-US" sz="2400" dirty="0" smtClean="0"/>
          </a:p>
          <a:p>
            <a:pPr lvl="0"/>
            <a:endParaRPr lang="en-CA" sz="2400" dirty="0"/>
          </a:p>
          <a:p>
            <a:pPr lvl="0"/>
            <a:r>
              <a:rPr lang="en-US" sz="2400" dirty="0"/>
              <a:t>Revolutionary </a:t>
            </a:r>
            <a:r>
              <a:rPr lang="en-US" sz="2400" dirty="0" smtClean="0"/>
              <a:t>Movement</a:t>
            </a:r>
          </a:p>
          <a:p>
            <a:pPr lvl="0"/>
            <a:endParaRPr lang="en-CA" sz="2400" dirty="0"/>
          </a:p>
          <a:p>
            <a:pPr lvl="0"/>
            <a:r>
              <a:rPr lang="en-US" sz="2400" dirty="0"/>
              <a:t>Reformative </a:t>
            </a:r>
            <a:r>
              <a:rPr lang="en-US" sz="2400" dirty="0" smtClean="0"/>
              <a:t>Movement</a:t>
            </a:r>
          </a:p>
          <a:p>
            <a:pPr lvl="0"/>
            <a:endParaRPr lang="en-CA" sz="2400" dirty="0"/>
          </a:p>
          <a:p>
            <a:pPr lvl="0"/>
            <a:r>
              <a:rPr lang="en-US" sz="2400" dirty="0"/>
              <a:t>Redemptive </a:t>
            </a:r>
            <a:r>
              <a:rPr lang="en-US" sz="2400" dirty="0" smtClean="0"/>
              <a:t>Movement</a:t>
            </a:r>
          </a:p>
          <a:p>
            <a:pPr lvl="0"/>
            <a:endParaRPr lang="en-CA" sz="2400" dirty="0"/>
          </a:p>
          <a:p>
            <a:pPr lvl="0"/>
            <a:r>
              <a:rPr lang="en-US" sz="2400" dirty="0"/>
              <a:t>Alternative </a:t>
            </a:r>
            <a:r>
              <a:rPr lang="en-US" sz="2400" dirty="0" smtClean="0"/>
              <a:t>Movement</a:t>
            </a:r>
          </a:p>
          <a:p>
            <a:pPr lvl="0"/>
            <a:endParaRPr lang="en-CA" sz="2400" dirty="0"/>
          </a:p>
          <a:p>
            <a:pPr lvl="0"/>
            <a:r>
              <a:rPr lang="en-US" sz="2400" dirty="0"/>
              <a:t>Value Added Theory of Social </a:t>
            </a:r>
            <a:r>
              <a:rPr lang="en-US" sz="2400" dirty="0" smtClean="0"/>
              <a:t>Movements (Neil </a:t>
            </a:r>
            <a:r>
              <a:rPr lang="en-US" sz="2400" dirty="0" err="1" smtClean="0"/>
              <a:t>Smelser</a:t>
            </a:r>
            <a:r>
              <a:rPr lang="en-US" sz="2400" dirty="0" smtClean="0"/>
              <a:t>)</a:t>
            </a:r>
            <a:endParaRPr lang="en-CA" sz="2400" dirty="0"/>
          </a:p>
          <a:p>
            <a:endParaRPr lang="en-CA" dirty="0"/>
          </a:p>
        </p:txBody>
      </p:sp>
    </p:spTree>
    <p:extLst>
      <p:ext uri="{BB962C8B-B14F-4D97-AF65-F5344CB8AC3E}">
        <p14:creationId xmlns:p14="http://schemas.microsoft.com/office/powerpoint/2010/main" val="101779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4094" y="371959"/>
            <a:ext cx="7842143" cy="6152666"/>
          </a:xfrm>
        </p:spPr>
        <p:txBody>
          <a:bodyPr>
            <a:normAutofit/>
          </a:bodyPr>
          <a:lstStyle/>
          <a:p>
            <a:pPr marL="0" indent="0">
              <a:buNone/>
            </a:pPr>
            <a:r>
              <a:rPr lang="en-US" sz="1900" b="1" dirty="0"/>
              <a:t>This theory (Neil </a:t>
            </a:r>
            <a:r>
              <a:rPr lang="en-US" sz="1900" b="1" dirty="0" err="1"/>
              <a:t>Smelser</a:t>
            </a:r>
            <a:r>
              <a:rPr lang="en-US" sz="1900" b="1" dirty="0"/>
              <a:t>) suggests that ALL of these conditions must be met:</a:t>
            </a:r>
          </a:p>
          <a:p>
            <a:pPr marL="0" indent="0">
              <a:buNone/>
            </a:pPr>
            <a:endParaRPr lang="en-US" sz="1900" dirty="0"/>
          </a:p>
          <a:p>
            <a:pPr marL="0" indent="0">
              <a:buFont typeface="Arial" panose="020B0604020202020204" pitchFamily="34" charset="0"/>
              <a:buChar char="•"/>
            </a:pPr>
            <a:r>
              <a:rPr lang="en-US" sz="1900" b="1" dirty="0"/>
              <a:t>Structural Conduciveness: </a:t>
            </a:r>
            <a:r>
              <a:rPr lang="en-US" sz="1900" dirty="0"/>
              <a:t>Conditions in society are conducive to the movement. People are aware of the issue and can then act.</a:t>
            </a:r>
          </a:p>
          <a:p>
            <a:pPr marL="0" indent="0">
              <a:buFont typeface="Arial" panose="020B0604020202020204" pitchFamily="34" charset="0"/>
              <a:buChar char="•"/>
            </a:pPr>
            <a:r>
              <a:rPr lang="en-US" sz="1900" b="1" dirty="0"/>
              <a:t>Structural Strains: </a:t>
            </a:r>
            <a:r>
              <a:rPr lang="en-US" sz="1900" dirty="0"/>
              <a:t>There is strain in society, most often in the form of inequality or injustice. </a:t>
            </a:r>
          </a:p>
          <a:p>
            <a:pPr marL="0" indent="0">
              <a:buFont typeface="Arial" panose="020B0604020202020204" pitchFamily="34" charset="0"/>
              <a:buChar char="•"/>
            </a:pPr>
            <a:r>
              <a:rPr lang="en-US" sz="1900" b="1" dirty="0"/>
              <a:t>Generalized Beliefs: </a:t>
            </a:r>
            <a:r>
              <a:rPr lang="en-US" sz="1900" dirty="0"/>
              <a:t>There is a general belief in society that the movement is valid and agreed upon.</a:t>
            </a:r>
          </a:p>
          <a:p>
            <a:pPr marL="0" indent="0">
              <a:buFont typeface="Arial" panose="020B0604020202020204" pitchFamily="34" charset="0"/>
              <a:buChar char="•"/>
            </a:pPr>
            <a:r>
              <a:rPr lang="en-US" sz="1900" b="1" dirty="0"/>
              <a:t>Precipitating Factors: </a:t>
            </a:r>
            <a:r>
              <a:rPr lang="en-US" sz="1900" dirty="0"/>
              <a:t>Events/actions that further provoke the issue and provide the ‘spark’ for the movement.</a:t>
            </a:r>
          </a:p>
          <a:p>
            <a:pPr marL="0" indent="0">
              <a:buFont typeface="Arial" panose="020B0604020202020204" pitchFamily="34" charset="0"/>
              <a:buChar char="•"/>
            </a:pPr>
            <a:r>
              <a:rPr lang="en-US" sz="1900" b="1" dirty="0"/>
              <a:t>Mobilization of Action: </a:t>
            </a:r>
            <a:r>
              <a:rPr lang="en-US" sz="1900" dirty="0"/>
              <a:t>The organization/structure needed for collective action to occur. People are aware how the movement will occur and what it hopes to achieve.</a:t>
            </a:r>
          </a:p>
          <a:p>
            <a:pPr marL="0" indent="0">
              <a:buFont typeface="Arial" panose="020B0604020202020204" pitchFamily="34" charset="0"/>
              <a:buChar char="•"/>
            </a:pPr>
            <a:r>
              <a:rPr lang="en-US" sz="1900" b="1" dirty="0"/>
              <a:t>Social Control: </a:t>
            </a:r>
            <a:r>
              <a:rPr lang="en-US" sz="1900" dirty="0"/>
              <a:t>The relationship between how the movement occurs and how it is received by the law, media, justice system, etc. Essentially it is how those in power respond to it and potentially prevent it.</a:t>
            </a:r>
            <a:endParaRPr lang="en-CA" sz="1900" dirty="0"/>
          </a:p>
        </p:txBody>
      </p:sp>
      <p:sp>
        <p:nvSpPr>
          <p:cNvPr id="18435" name="Title 1"/>
          <p:cNvSpPr>
            <a:spLocks noGrp="1"/>
          </p:cNvSpPr>
          <p:nvPr>
            <p:ph type="title"/>
          </p:nvPr>
        </p:nvSpPr>
        <p:spPr/>
        <p:txBody>
          <a:bodyPr/>
          <a:lstStyle/>
          <a:p>
            <a:pPr eaLnBrk="1" hangingPunct="1"/>
            <a:r>
              <a:rPr lang="en-US"/>
              <a:t>Value Added Theory of Social Movements</a:t>
            </a:r>
            <a:endParaRPr lang="en-CA"/>
          </a:p>
        </p:txBody>
      </p:sp>
    </p:spTree>
    <p:extLst>
      <p:ext uri="{BB962C8B-B14F-4D97-AF65-F5344CB8AC3E}">
        <p14:creationId xmlns:p14="http://schemas.microsoft.com/office/powerpoint/2010/main" val="2023651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Short Answer Key Prompts</a:t>
            </a:r>
            <a:endParaRPr lang="en-CA" dirty="0"/>
          </a:p>
        </p:txBody>
      </p:sp>
      <p:sp>
        <p:nvSpPr>
          <p:cNvPr id="3" name="Content Placeholder 2"/>
          <p:cNvSpPr>
            <a:spLocks noGrp="1"/>
          </p:cNvSpPr>
          <p:nvPr>
            <p:ph idx="1"/>
          </p:nvPr>
        </p:nvSpPr>
        <p:spPr/>
        <p:txBody>
          <a:bodyPr>
            <a:normAutofit/>
          </a:bodyPr>
          <a:lstStyle/>
          <a:p>
            <a:r>
              <a:rPr lang="en-US" sz="2800" dirty="0" smtClean="0"/>
              <a:t>What is the relationship between…</a:t>
            </a:r>
          </a:p>
          <a:p>
            <a:r>
              <a:rPr lang="en-US" sz="2800" dirty="0" smtClean="0"/>
              <a:t>How is… (this theory seen) in…</a:t>
            </a:r>
          </a:p>
          <a:p>
            <a:r>
              <a:rPr lang="en-US" sz="2800" dirty="0" smtClean="0"/>
              <a:t>Discuss how these theories…</a:t>
            </a:r>
          </a:p>
          <a:p>
            <a:r>
              <a:rPr lang="en-US" sz="2800" dirty="0" smtClean="0"/>
              <a:t>Compare…</a:t>
            </a:r>
          </a:p>
          <a:p>
            <a:r>
              <a:rPr lang="en-US" sz="2800" dirty="0" smtClean="0"/>
              <a:t>Which term best connects to…</a:t>
            </a:r>
          </a:p>
          <a:p>
            <a:endParaRPr lang="en-CA" sz="2800" dirty="0"/>
          </a:p>
        </p:txBody>
      </p:sp>
    </p:spTree>
    <p:extLst>
      <p:ext uri="{BB962C8B-B14F-4D97-AF65-F5344CB8AC3E}">
        <p14:creationId xmlns:p14="http://schemas.microsoft.com/office/powerpoint/2010/main" val="3854907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193</TotalTime>
  <Words>309</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Wingdings 2</vt:lpstr>
      <vt:lpstr>Frame</vt:lpstr>
      <vt:lpstr>PowerPoint Presentation</vt:lpstr>
      <vt:lpstr>PowerPoint Presentation</vt:lpstr>
      <vt:lpstr>PowerPoint Presentation</vt:lpstr>
      <vt:lpstr>PowerPoint Presentation</vt:lpstr>
      <vt:lpstr>PowerPoint Presentation</vt:lpstr>
      <vt:lpstr>Value Added Theory of Social Movements</vt:lpstr>
      <vt:lpstr>Short Answer Key Prompts</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Shields, Jeff</dc:creator>
  <cp:lastModifiedBy>Shields, Jeff</cp:lastModifiedBy>
  <cp:revision>3</cp:revision>
  <dcterms:created xsi:type="dcterms:W3CDTF">2016-01-19T19:54:12Z</dcterms:created>
  <dcterms:modified xsi:type="dcterms:W3CDTF">2017-06-20T14:42:35Z</dcterms:modified>
</cp:coreProperties>
</file>