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4" r:id="rId3"/>
    <p:sldId id="258" r:id="rId4"/>
    <p:sldId id="259" r:id="rId5"/>
    <p:sldId id="266" r:id="rId6"/>
    <p:sldId id="265" r:id="rId7"/>
    <p:sldId id="260" r:id="rId8"/>
    <p:sldId id="270" r:id="rId9"/>
    <p:sldId id="261" r:id="rId10"/>
    <p:sldId id="271" r:id="rId11"/>
    <p:sldId id="267" r:id="rId12"/>
    <p:sldId id="268" r:id="rId13"/>
    <p:sldId id="269" r:id="rId14"/>
    <p:sldId id="262" r:id="rId15"/>
    <p:sldId id="263" r:id="rId1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446" y="-13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286803" y="0"/>
            <a:ext cx="7449249" cy="9144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486822" y="-28681"/>
            <a:ext cx="2628900" cy="30838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550024" y="3611301"/>
            <a:ext cx="2485016" cy="2269547"/>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3550024" y="5894774"/>
            <a:ext cx="2482352" cy="168083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3554058" y="2022438"/>
            <a:ext cx="1600200" cy="1001308"/>
          </a:xfrm>
        </p:spPr>
        <p:txBody>
          <a:bodyPr anchor="b"/>
          <a:lstStyle>
            <a:lvl1pPr algn="l">
              <a:defRPr sz="2400"/>
            </a:lvl1pPr>
          </a:lstStyle>
          <a:p>
            <a:fld id="{0807EEE9-128A-4545-9EA6-694DB7D74601}" type="datetimeFigureOut">
              <a:rPr lang="en-CA" smtClean="0"/>
              <a:t>02/06/2015</a:t>
            </a:fld>
            <a:endParaRPr lang="en-CA"/>
          </a:p>
        </p:txBody>
      </p:sp>
      <p:sp>
        <p:nvSpPr>
          <p:cNvPr id="50" name="Rectangle 49"/>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3977640" y="7626622"/>
            <a:ext cx="2123694" cy="486833"/>
          </a:xfrm>
        </p:spPr>
        <p:txBody>
          <a:bodyPr>
            <a:normAutofit/>
          </a:bodyPr>
          <a:lstStyle>
            <a:lvl1pPr>
              <a:defRPr>
                <a:solidFill>
                  <a:schemeClr val="accent1"/>
                </a:solidFill>
              </a:defRPr>
            </a:lvl1pPr>
          </a:lstStyle>
          <a:p>
            <a:endParaRPr lang="en-CA"/>
          </a:p>
        </p:txBody>
      </p:sp>
      <p:sp>
        <p:nvSpPr>
          <p:cNvPr id="6" name="Slide Number Placeholder 5"/>
          <p:cNvSpPr>
            <a:spLocks noGrp="1"/>
          </p:cNvSpPr>
          <p:nvPr>
            <p:ph type="sldNum" sz="quarter" idx="12"/>
          </p:nvPr>
        </p:nvSpPr>
        <p:spPr>
          <a:xfrm>
            <a:off x="3486822" y="7626622"/>
            <a:ext cx="482750" cy="486833"/>
          </a:xfrm>
        </p:spPr>
        <p:txBody>
          <a:bodyPr/>
          <a:lstStyle>
            <a:lvl1pPr>
              <a:defRPr>
                <a:solidFill>
                  <a:schemeClr val="accent1"/>
                </a:solidFill>
              </a:defRPr>
            </a:lvl1pPr>
          </a:lstStyle>
          <a:p>
            <a:fld id="{3654ED18-D934-469F-BF11-8912241586FE}" type="slidenum">
              <a:rPr lang="en-CA" smtClean="0"/>
              <a:t>‹#›</a:t>
            </a:fld>
            <a:endParaRPr lang="en-CA"/>
          </a:p>
        </p:txBody>
      </p:sp>
      <p:sp>
        <p:nvSpPr>
          <p:cNvPr id="89" name="Rectangle 88"/>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07EEE9-128A-4545-9EA6-694DB7D74601}" type="datetimeFigureOut">
              <a:rPr lang="en-CA" smtClean="0"/>
              <a:t>02/06/2015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54ED18-D934-469F-BF11-8912241586FE}"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373529"/>
            <a:ext cx="1113340" cy="6373792"/>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789972" y="1373529"/>
            <a:ext cx="4067778" cy="6373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07EEE9-128A-4545-9EA6-694DB7D74601}" type="datetimeFigureOut">
              <a:rPr lang="en-CA" smtClean="0"/>
              <a:t>02/06/2015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54ED18-D934-469F-BF11-8912241586FE}"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07EEE9-128A-4545-9EA6-694DB7D74601}" type="datetimeFigureOut">
              <a:rPr lang="en-CA" smtClean="0"/>
              <a:t>02/06/2015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54ED18-D934-469F-BF11-8912241586FE}"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3984" y="3867773"/>
            <a:ext cx="4978101" cy="1816100"/>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943984" y="5689601"/>
            <a:ext cx="4978100" cy="202721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07EEE9-128A-4545-9EA6-694DB7D74601}" type="datetimeFigureOut">
              <a:rPr lang="en-CA" smtClean="0"/>
              <a:t>02/06/2015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54ED18-D934-469F-BF11-8912241586FE}"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807EEE9-128A-4545-9EA6-694DB7D74601}" type="datetimeFigureOut">
              <a:rPr lang="en-CA" smtClean="0"/>
              <a:t>02/06/2015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654ED18-D934-469F-BF11-8912241586FE}" type="slidenum">
              <a:rPr lang="en-CA" smtClean="0"/>
              <a:t>‹#›</a:t>
            </a:fld>
            <a:endParaRPr lang="en-CA"/>
          </a:p>
        </p:txBody>
      </p:sp>
      <p:sp>
        <p:nvSpPr>
          <p:cNvPr id="9" name="Content Placeholder 8"/>
          <p:cNvSpPr>
            <a:spLocks noGrp="1"/>
          </p:cNvSpPr>
          <p:nvPr>
            <p:ph sz="quarter" idx="13"/>
          </p:nvPr>
        </p:nvSpPr>
        <p:spPr>
          <a:xfrm>
            <a:off x="781812" y="3084576"/>
            <a:ext cx="2564892" cy="46573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3483864" y="3084575"/>
            <a:ext cx="2564892" cy="46573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9083" y="3088012"/>
            <a:ext cx="2292861" cy="85301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81291" y="3966259"/>
            <a:ext cx="2564892" cy="37810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758878" y="3088013"/>
            <a:ext cx="2291788" cy="85301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864" y="3966259"/>
            <a:ext cx="2564892" cy="37810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07EEE9-128A-4545-9EA6-694DB7D74601}" type="datetimeFigureOut">
              <a:rPr lang="en-CA" smtClean="0"/>
              <a:t>02/06/2015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654ED18-D934-469F-BF11-8912241586FE}"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07EEE9-128A-4545-9EA6-694DB7D74601}" type="datetimeFigureOut">
              <a:rPr lang="en-CA" smtClean="0"/>
              <a:t>02/06/2015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654ED18-D934-469F-BF11-8912241586FE}"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07EEE9-128A-4545-9EA6-694DB7D74601}" type="datetimeFigureOut">
              <a:rPr lang="en-CA" smtClean="0"/>
              <a:t>02/06/2015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654ED18-D934-469F-BF11-8912241586FE}"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286803" y="0"/>
            <a:ext cx="7449249" cy="9144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807EEE9-128A-4545-9EA6-694DB7D74601}" type="datetimeFigureOut">
              <a:rPr lang="en-CA" smtClean="0"/>
              <a:t>02/06/2015</a:t>
            </a:fld>
            <a:endParaRPr lang="en-CA"/>
          </a:p>
        </p:txBody>
      </p:sp>
      <p:sp>
        <p:nvSpPr>
          <p:cNvPr id="7" name="Slide Number Placeholder 6"/>
          <p:cNvSpPr>
            <a:spLocks noGrp="1"/>
          </p:cNvSpPr>
          <p:nvPr>
            <p:ph type="sldNum" sz="quarter" idx="12"/>
          </p:nvPr>
        </p:nvSpPr>
        <p:spPr/>
        <p:txBody>
          <a:bodyPr/>
          <a:lstStyle/>
          <a:p>
            <a:fld id="{3654ED18-D934-469F-BF11-8912241586FE}" type="slidenum">
              <a:rPr lang="en-CA" smtClean="0"/>
              <a:t>‹#›</a:t>
            </a:fld>
            <a:endParaRPr lang="en-CA"/>
          </a:p>
        </p:txBody>
      </p:sp>
      <p:sp>
        <p:nvSpPr>
          <p:cNvPr id="58" name="Rectangle 57"/>
          <p:cNvSpPr/>
          <p:nvPr/>
        </p:nvSpPr>
        <p:spPr>
          <a:xfrm>
            <a:off x="679179" y="802511"/>
            <a:ext cx="2671693" cy="753126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59421" y="1142036"/>
            <a:ext cx="2317830" cy="6867645"/>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3481086" y="7633114"/>
            <a:ext cx="2620248" cy="486833"/>
          </a:xfrm>
        </p:spPr>
        <p:txBody>
          <a:bodyPr>
            <a:normAutofit/>
          </a:bodyPr>
          <a:lstStyle/>
          <a:p>
            <a:endParaRPr lang="en-CA"/>
          </a:p>
        </p:txBody>
      </p:sp>
      <p:sp>
        <p:nvSpPr>
          <p:cNvPr id="2" name="Title 1"/>
          <p:cNvSpPr>
            <a:spLocks noGrp="1"/>
          </p:cNvSpPr>
          <p:nvPr>
            <p:ph type="title"/>
          </p:nvPr>
        </p:nvSpPr>
        <p:spPr>
          <a:xfrm>
            <a:off x="3554875" y="3543246"/>
            <a:ext cx="2478429" cy="1950871"/>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3552444" y="5515992"/>
            <a:ext cx="2474088" cy="2023872"/>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286803" y="0"/>
            <a:ext cx="7449249" cy="9144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679179" y="802511"/>
            <a:ext cx="2671693" cy="7531260"/>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50818" y="3547872"/>
            <a:ext cx="2475738" cy="195072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753907" y="925060"/>
            <a:ext cx="2519717" cy="7290816"/>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550973" y="5510785"/>
            <a:ext cx="2475430" cy="202608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07EEE9-128A-4545-9EA6-694DB7D74601}" type="datetimeFigureOut">
              <a:rPr lang="en-CA" smtClean="0"/>
              <a:t>02/06/2015</a:t>
            </a:fld>
            <a:endParaRPr lang="en-CA"/>
          </a:p>
        </p:txBody>
      </p:sp>
      <p:sp>
        <p:nvSpPr>
          <p:cNvPr id="6" name="Footer Placeholder 5"/>
          <p:cNvSpPr>
            <a:spLocks noGrp="1"/>
          </p:cNvSpPr>
          <p:nvPr>
            <p:ph type="ftr" sz="quarter" idx="11"/>
          </p:nvPr>
        </p:nvSpPr>
        <p:spPr>
          <a:xfrm>
            <a:off x="3481086" y="7633114"/>
            <a:ext cx="2620248" cy="486833"/>
          </a:xfrm>
        </p:spPr>
        <p:txBody>
          <a:bodyPr>
            <a:normAutofit/>
          </a:bodyPr>
          <a:lstStyle/>
          <a:p>
            <a:endParaRPr lang="en-CA"/>
          </a:p>
        </p:txBody>
      </p:sp>
      <p:sp>
        <p:nvSpPr>
          <p:cNvPr id="7" name="Slide Number Placeholder 6"/>
          <p:cNvSpPr>
            <a:spLocks noGrp="1"/>
          </p:cNvSpPr>
          <p:nvPr>
            <p:ph type="sldNum" sz="quarter" idx="12"/>
          </p:nvPr>
        </p:nvSpPr>
        <p:spPr/>
        <p:txBody>
          <a:bodyPr/>
          <a:lstStyle/>
          <a:p>
            <a:fld id="{3654ED18-D934-469F-BF11-8912241586FE}"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228600" y="0"/>
            <a:ext cx="7449249" cy="9144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342900" y="444650"/>
            <a:ext cx="6172200" cy="824752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3420932" y="-28681"/>
            <a:ext cx="2759337" cy="932325"/>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82618" y="1370219"/>
            <a:ext cx="5268558" cy="1524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82619" y="3098203"/>
            <a:ext cx="5082988" cy="4678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498041" y="299324"/>
            <a:ext cx="1600200" cy="486833"/>
          </a:xfrm>
          <a:prstGeom prst="rect">
            <a:avLst/>
          </a:prstGeom>
        </p:spPr>
        <p:txBody>
          <a:bodyPr vert="horz" lIns="91440" tIns="45720" rIns="91440" bIns="45720" rtlCol="0" anchor="ctr"/>
          <a:lstStyle>
            <a:lvl1pPr algn="r">
              <a:defRPr sz="1200">
                <a:solidFill>
                  <a:srgbClr val="FEFEFE"/>
                </a:solidFill>
              </a:defRPr>
            </a:lvl1pPr>
          </a:lstStyle>
          <a:p>
            <a:fld id="{0807EEE9-128A-4545-9EA6-694DB7D74601}" type="datetimeFigureOut">
              <a:rPr lang="en-CA" smtClean="0"/>
              <a:t>02/06/2015</a:t>
            </a:fld>
            <a:endParaRPr lang="en-CA"/>
          </a:p>
        </p:txBody>
      </p:sp>
      <p:sp>
        <p:nvSpPr>
          <p:cNvPr id="5" name="Footer Placeholder 4"/>
          <p:cNvSpPr>
            <a:spLocks noGrp="1"/>
          </p:cNvSpPr>
          <p:nvPr>
            <p:ph type="ftr" sz="quarter" idx="3"/>
          </p:nvPr>
        </p:nvSpPr>
        <p:spPr>
          <a:xfrm>
            <a:off x="3481086" y="7802881"/>
            <a:ext cx="2626614" cy="486833"/>
          </a:xfrm>
          <a:prstGeom prst="rect">
            <a:avLst/>
          </a:prstGeom>
        </p:spPr>
        <p:txBody>
          <a:bodyPr vert="horz" lIns="91440" tIns="45720" rIns="91440" bIns="45720" rtlCol="0" anchor="ctr"/>
          <a:lstStyle>
            <a:lvl1pPr algn="r">
              <a:defRPr sz="1200">
                <a:solidFill>
                  <a:schemeClr val="accent1"/>
                </a:solidFill>
              </a:defRPr>
            </a:lvl1pPr>
          </a:lstStyle>
          <a:p>
            <a:endParaRPr lang="en-CA"/>
          </a:p>
        </p:txBody>
      </p:sp>
      <p:sp>
        <p:nvSpPr>
          <p:cNvPr id="6" name="Slide Number Placeholder 5"/>
          <p:cNvSpPr>
            <a:spLocks noGrp="1"/>
          </p:cNvSpPr>
          <p:nvPr>
            <p:ph type="sldNum" sz="quarter" idx="4"/>
          </p:nvPr>
        </p:nvSpPr>
        <p:spPr>
          <a:xfrm>
            <a:off x="3486822" y="299322"/>
            <a:ext cx="999117" cy="486833"/>
          </a:xfrm>
          <a:prstGeom prst="rect">
            <a:avLst/>
          </a:prstGeom>
        </p:spPr>
        <p:txBody>
          <a:bodyPr vert="horz" lIns="91440" tIns="45720" rIns="91440" bIns="45720" rtlCol="0" anchor="ctr"/>
          <a:lstStyle>
            <a:lvl1pPr algn="l">
              <a:defRPr sz="1200">
                <a:solidFill>
                  <a:srgbClr val="FEFEFE"/>
                </a:solidFill>
              </a:defRPr>
            </a:lvl1pPr>
          </a:lstStyle>
          <a:p>
            <a:fld id="{3654ED18-D934-469F-BF11-8912241586FE}"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ompass.uwaterloo.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656" y="1043608"/>
            <a:ext cx="6192688" cy="1440159"/>
          </a:xfrm>
        </p:spPr>
        <p:txBody>
          <a:bodyPr>
            <a:normAutofit/>
          </a:bodyPr>
          <a:lstStyle/>
          <a:p>
            <a:pPr algn="ctr"/>
            <a:r>
              <a:rPr lang="en-US" sz="3200" b="1" dirty="0" smtClean="0">
                <a:solidFill>
                  <a:srgbClr val="7030A0"/>
                </a:solidFill>
              </a:rPr>
              <a:t>Behavioral Study of Teens:</a:t>
            </a:r>
            <a:br>
              <a:rPr lang="en-US" sz="3200" b="1" dirty="0" smtClean="0">
                <a:solidFill>
                  <a:srgbClr val="7030A0"/>
                </a:solidFill>
              </a:rPr>
            </a:br>
            <a:r>
              <a:rPr lang="en-US" sz="3200" b="1" dirty="0" smtClean="0">
                <a:solidFill>
                  <a:srgbClr val="7030A0"/>
                </a:solidFill>
              </a:rPr>
              <a:t>An Unhealthy Generation?</a:t>
            </a:r>
            <a:r>
              <a:rPr lang="en-US" dirty="0" smtClean="0">
                <a:solidFill>
                  <a:srgbClr val="7030A0"/>
                </a:solidFill>
              </a:rPr>
              <a:t/>
            </a:r>
            <a:br>
              <a:rPr lang="en-US" dirty="0" smtClean="0">
                <a:solidFill>
                  <a:srgbClr val="7030A0"/>
                </a:solidFill>
              </a:rPr>
            </a:br>
            <a:r>
              <a:rPr lang="en-US" sz="2400" dirty="0" smtClean="0">
                <a:solidFill>
                  <a:schemeClr val="tx2"/>
                </a:solidFill>
              </a:rPr>
              <a:t>Policy Brief for I.E. Weldon</a:t>
            </a:r>
            <a:endParaRPr lang="en-CA" dirty="0">
              <a:solidFill>
                <a:schemeClr val="tx2"/>
              </a:solidFill>
            </a:endParaRPr>
          </a:p>
        </p:txBody>
      </p:sp>
      <p:sp>
        <p:nvSpPr>
          <p:cNvPr id="3" name="Content Placeholder 2"/>
          <p:cNvSpPr>
            <a:spLocks noGrp="1"/>
          </p:cNvSpPr>
          <p:nvPr>
            <p:ph idx="1"/>
          </p:nvPr>
        </p:nvSpPr>
        <p:spPr>
          <a:xfrm>
            <a:off x="782618" y="2627784"/>
            <a:ext cx="5382685" cy="5149055"/>
          </a:xfrm>
        </p:spPr>
        <p:txBody>
          <a:bodyPr>
            <a:normAutofit/>
          </a:bodyPr>
          <a:lstStyle/>
          <a:p>
            <a:pPr marL="68580" indent="0" algn="ctr">
              <a:buNone/>
            </a:pPr>
            <a:r>
              <a:rPr lang="en-US" sz="2200" b="1" dirty="0" smtClean="0">
                <a:solidFill>
                  <a:schemeClr val="tx1"/>
                </a:solidFill>
              </a:rPr>
              <a:t>Executive Summary:</a:t>
            </a:r>
          </a:p>
          <a:p>
            <a:pPr marL="68580" indent="0">
              <a:buNone/>
            </a:pPr>
            <a:r>
              <a:rPr lang="en-US" sz="2200" dirty="0" smtClean="0">
                <a:solidFill>
                  <a:schemeClr val="tx1"/>
                </a:solidFill>
              </a:rPr>
              <a:t>Recent trends on physical activity, eating habits and sedentary behavior at I. E Weldon all point to patterns that may be potentially damaging for long-term health. Furthermore, there is great concern that teenagers are unaware of these long-term impacts.</a:t>
            </a:r>
          </a:p>
          <a:p>
            <a:pPr marL="68580" indent="0">
              <a:buNone/>
            </a:pPr>
            <a:r>
              <a:rPr lang="en-US" sz="2200" dirty="0" smtClean="0">
                <a:solidFill>
                  <a:schemeClr val="tx1"/>
                </a:solidFill>
              </a:rPr>
              <a:t>This paper outlines statistics directly connected to I.E. Weldon and provides potential policy changes that will make students aware of these issues and potential strategies to improve upon these behaviors.</a:t>
            </a:r>
            <a:endParaRPr lang="en-US" sz="2200" dirty="0">
              <a:solidFill>
                <a:schemeClr val="tx1"/>
              </a:solidFill>
            </a:endParaRPr>
          </a:p>
          <a:p>
            <a:pPr marL="68580" indent="0">
              <a:buNone/>
            </a:pPr>
            <a:endParaRPr lang="en-US" sz="1800" dirty="0"/>
          </a:p>
        </p:txBody>
      </p:sp>
    </p:spTree>
    <p:extLst>
      <p:ext uri="{BB962C8B-B14F-4D97-AF65-F5344CB8AC3E}">
        <p14:creationId xmlns:p14="http://schemas.microsoft.com/office/powerpoint/2010/main" val="3152583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2619" y="1187624"/>
            <a:ext cx="5082988" cy="7128792"/>
          </a:xfrm>
        </p:spPr>
        <p:txBody>
          <a:bodyPr/>
          <a:lstStyle/>
          <a:p>
            <a:pPr marL="68580" indent="0">
              <a:buNone/>
            </a:pPr>
            <a:r>
              <a:rPr lang="en-US" sz="2000" b="1" dirty="0">
                <a:solidFill>
                  <a:srgbClr val="7030A0"/>
                </a:solidFill>
              </a:rPr>
              <a:t>Eating </a:t>
            </a:r>
            <a:r>
              <a:rPr lang="en-US" sz="2000" b="1" dirty="0" smtClean="0">
                <a:solidFill>
                  <a:srgbClr val="7030A0"/>
                </a:solidFill>
              </a:rPr>
              <a:t>Habits</a:t>
            </a:r>
          </a:p>
          <a:p>
            <a:pPr>
              <a:buFont typeface="Arial" pitchFamily="34" charset="0"/>
              <a:buChar char="•"/>
            </a:pPr>
            <a:r>
              <a:rPr lang="en-US" sz="2000" dirty="0">
                <a:solidFill>
                  <a:schemeClr val="tx1"/>
                </a:solidFill>
              </a:rPr>
              <a:t>The overall impact will be seen in obesity rates (currently 24% of IE Weldon students are overweight or obese</a:t>
            </a:r>
            <a:r>
              <a:rPr lang="en-US" sz="2000" dirty="0" smtClean="0">
                <a:solidFill>
                  <a:schemeClr val="tx1"/>
                </a:solidFill>
              </a:rPr>
              <a:t>)</a:t>
            </a:r>
          </a:p>
          <a:p>
            <a:pPr>
              <a:buFont typeface="Arial" pitchFamily="34" charset="0"/>
              <a:buChar char="•"/>
            </a:pPr>
            <a:r>
              <a:rPr lang="en-US" sz="2000" dirty="0" smtClean="0">
                <a:solidFill>
                  <a:schemeClr val="tx1"/>
                </a:solidFill>
              </a:rPr>
              <a:t>This might also be a contributing factor to depression, anxiety and other mental health concerns</a:t>
            </a:r>
          </a:p>
          <a:p>
            <a:pPr>
              <a:buFont typeface="Arial" pitchFamily="34" charset="0"/>
              <a:buChar char="•"/>
            </a:pPr>
            <a:r>
              <a:rPr lang="en-US" sz="2000" dirty="0" smtClean="0">
                <a:solidFill>
                  <a:schemeClr val="tx1"/>
                </a:solidFill>
              </a:rPr>
              <a:t>This pattern will continue beyond school and into adult years</a:t>
            </a:r>
            <a:endParaRPr lang="en-US" sz="2000" dirty="0">
              <a:solidFill>
                <a:schemeClr val="tx1"/>
              </a:solidFill>
            </a:endParaRPr>
          </a:p>
          <a:p>
            <a:pPr marL="68580" indent="0">
              <a:buNone/>
            </a:pPr>
            <a:endParaRPr lang="en-US" sz="2000" dirty="0" smtClean="0">
              <a:solidFill>
                <a:srgbClr val="7030A0"/>
              </a:solidFill>
            </a:endParaRPr>
          </a:p>
          <a:p>
            <a:pPr marL="68580" indent="0">
              <a:buNone/>
            </a:pPr>
            <a:r>
              <a:rPr lang="en-US" sz="2000" b="1" dirty="0" smtClean="0">
                <a:solidFill>
                  <a:srgbClr val="7030A0"/>
                </a:solidFill>
              </a:rPr>
              <a:t>Sedentary Behaviors</a:t>
            </a:r>
            <a:endParaRPr lang="en-US" sz="2000" b="1" dirty="0">
              <a:solidFill>
                <a:srgbClr val="7030A0"/>
              </a:solidFill>
            </a:endParaRPr>
          </a:p>
          <a:p>
            <a:pPr>
              <a:buFont typeface="Arial" pitchFamily="34" charset="0"/>
              <a:buChar char="•"/>
            </a:pPr>
            <a:r>
              <a:rPr lang="en-US" sz="2000" dirty="0" smtClean="0">
                <a:solidFill>
                  <a:schemeClr val="tx1"/>
                </a:solidFill>
              </a:rPr>
              <a:t>Continued over-dependency to social media could lead to full addiction</a:t>
            </a:r>
          </a:p>
          <a:p>
            <a:pPr>
              <a:buFont typeface="Arial" pitchFamily="34" charset="0"/>
              <a:buChar char="•"/>
            </a:pPr>
            <a:r>
              <a:rPr lang="en-US" sz="2000" dirty="0" smtClean="0">
                <a:solidFill>
                  <a:schemeClr val="tx1"/>
                </a:solidFill>
              </a:rPr>
              <a:t>Not being able to study or work in school due to screen time might take away from ‘face-to-face’ social abilities</a:t>
            </a:r>
          </a:p>
          <a:p>
            <a:pPr>
              <a:buFont typeface="Arial" pitchFamily="34" charset="0"/>
              <a:buChar char="•"/>
            </a:pPr>
            <a:r>
              <a:rPr lang="en-US" sz="2000" dirty="0" smtClean="0">
                <a:solidFill>
                  <a:schemeClr val="tx1"/>
                </a:solidFill>
              </a:rPr>
              <a:t>This could lead to employment difficulties beyond school</a:t>
            </a:r>
            <a:endParaRPr lang="en-CA" sz="2000" dirty="0">
              <a:solidFill>
                <a:schemeClr val="tx1"/>
              </a:solidFill>
            </a:endParaRPr>
          </a:p>
        </p:txBody>
      </p:sp>
    </p:spTree>
    <p:extLst>
      <p:ext uri="{BB962C8B-B14F-4D97-AF65-F5344CB8AC3E}">
        <p14:creationId xmlns:p14="http://schemas.microsoft.com/office/powerpoint/2010/main" val="1843119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618" y="1115617"/>
            <a:ext cx="5268558" cy="648071"/>
          </a:xfrm>
        </p:spPr>
        <p:txBody>
          <a:bodyPr>
            <a:normAutofit/>
          </a:bodyPr>
          <a:lstStyle/>
          <a:p>
            <a:pPr algn="ctr"/>
            <a:r>
              <a:rPr lang="en-US" sz="3200" dirty="0" smtClean="0">
                <a:solidFill>
                  <a:schemeClr val="tx2"/>
                </a:solidFill>
              </a:rPr>
              <a:t>Recommendations</a:t>
            </a:r>
            <a:endParaRPr lang="en-CA" sz="3200" dirty="0">
              <a:solidFill>
                <a:schemeClr val="tx2"/>
              </a:solidFill>
            </a:endParaRPr>
          </a:p>
        </p:txBody>
      </p:sp>
      <p:sp>
        <p:nvSpPr>
          <p:cNvPr id="3" name="Content Placeholder 2"/>
          <p:cNvSpPr>
            <a:spLocks noGrp="1"/>
          </p:cNvSpPr>
          <p:nvPr>
            <p:ph idx="1"/>
          </p:nvPr>
        </p:nvSpPr>
        <p:spPr>
          <a:xfrm>
            <a:off x="548680" y="1979712"/>
            <a:ext cx="5760639" cy="6552728"/>
          </a:xfrm>
        </p:spPr>
        <p:txBody>
          <a:bodyPr>
            <a:normAutofit fontScale="92500" lnSpcReduction="20000"/>
          </a:bodyPr>
          <a:lstStyle/>
          <a:p>
            <a:pPr marL="68580" indent="0">
              <a:buNone/>
            </a:pPr>
            <a:r>
              <a:rPr lang="en-US" sz="2200" dirty="0" smtClean="0">
                <a:solidFill>
                  <a:srgbClr val="002060"/>
                </a:solidFill>
              </a:rPr>
              <a:t>The overall recommendation is for IE Weldon to further their ownership of these issues and develop strategies both in and out of the classroom to encourage healthy behaviors</a:t>
            </a:r>
          </a:p>
          <a:p>
            <a:pPr marL="68580" indent="0">
              <a:buNone/>
            </a:pPr>
            <a:endParaRPr lang="en-US" sz="2200" b="1" dirty="0">
              <a:solidFill>
                <a:srgbClr val="7030A0"/>
              </a:solidFill>
            </a:endParaRPr>
          </a:p>
          <a:p>
            <a:pPr marL="68580" indent="0">
              <a:buNone/>
            </a:pPr>
            <a:r>
              <a:rPr lang="en-US" sz="2200" b="1" dirty="0" smtClean="0">
                <a:solidFill>
                  <a:srgbClr val="7030A0"/>
                </a:solidFill>
              </a:rPr>
              <a:t>Physical </a:t>
            </a:r>
            <a:r>
              <a:rPr lang="en-US" sz="2200" b="1" dirty="0">
                <a:solidFill>
                  <a:srgbClr val="7030A0"/>
                </a:solidFill>
              </a:rPr>
              <a:t>Activity</a:t>
            </a:r>
            <a:endParaRPr lang="en-CA" sz="2200" b="1" dirty="0">
              <a:solidFill>
                <a:srgbClr val="7030A0"/>
              </a:solidFill>
            </a:endParaRPr>
          </a:p>
          <a:p>
            <a:pPr>
              <a:buFont typeface="Arial" pitchFamily="34" charset="0"/>
              <a:buChar char="•"/>
            </a:pPr>
            <a:r>
              <a:rPr lang="en-CA" sz="2200" dirty="0">
                <a:solidFill>
                  <a:schemeClr val="tx1"/>
                </a:solidFill>
              </a:rPr>
              <a:t>Consider offering unique classes or sports that differ from traditional intramurals, such as a boot camp, cricket, </a:t>
            </a:r>
            <a:r>
              <a:rPr lang="en-CA" sz="2200" dirty="0" err="1">
                <a:solidFill>
                  <a:schemeClr val="tx1"/>
                </a:solidFill>
              </a:rPr>
              <a:t>Zumba</a:t>
            </a:r>
            <a:r>
              <a:rPr lang="en-CA" sz="2200" dirty="0">
                <a:solidFill>
                  <a:schemeClr val="tx1"/>
                </a:solidFill>
              </a:rPr>
              <a:t>, handball, body sculpt, or yoga. Try to identify students who could possibly lead these activities to increase student engagement. </a:t>
            </a:r>
          </a:p>
          <a:p>
            <a:pPr>
              <a:buFont typeface="Arial" pitchFamily="34" charset="0"/>
              <a:buChar char="•"/>
            </a:pPr>
            <a:r>
              <a:rPr lang="en-CA" sz="2200" dirty="0">
                <a:solidFill>
                  <a:schemeClr val="tx1"/>
                </a:solidFill>
              </a:rPr>
              <a:t>Communicate with your local YMCA, fitness facility, or another community partner to bring in an instructor to teach morning yoga or to lead morning running or triathlon clubs. Additionally, have student leaders or teachers spearhead running or walking clubs. </a:t>
            </a:r>
            <a:endParaRPr lang="en-CA" sz="2200" dirty="0" smtClean="0">
              <a:solidFill>
                <a:schemeClr val="tx1"/>
              </a:solidFill>
            </a:endParaRPr>
          </a:p>
          <a:p>
            <a:pPr>
              <a:buFont typeface="Arial" pitchFamily="34" charset="0"/>
              <a:buChar char="•"/>
            </a:pPr>
            <a:r>
              <a:rPr lang="en-US" sz="2200" dirty="0" smtClean="0">
                <a:solidFill>
                  <a:schemeClr val="tx1"/>
                </a:solidFill>
              </a:rPr>
              <a:t>Allow Phys. Ed department to increase profile at course selection time by doing class visits, lunch time activities, etc.</a:t>
            </a:r>
            <a:endParaRPr lang="en-CA" sz="2200" dirty="0">
              <a:solidFill>
                <a:schemeClr val="tx1"/>
              </a:solidFill>
            </a:endParaRPr>
          </a:p>
          <a:p>
            <a:pPr marL="68580" indent="0">
              <a:buNone/>
            </a:pPr>
            <a:endParaRPr lang="en-CA" dirty="0"/>
          </a:p>
        </p:txBody>
      </p:sp>
    </p:spTree>
    <p:extLst>
      <p:ext uri="{BB962C8B-B14F-4D97-AF65-F5344CB8AC3E}">
        <p14:creationId xmlns:p14="http://schemas.microsoft.com/office/powerpoint/2010/main" val="2944947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2" y="1043608"/>
            <a:ext cx="5904656" cy="7525319"/>
          </a:xfrm>
        </p:spPr>
        <p:txBody>
          <a:bodyPr>
            <a:normAutofit fontScale="92500" lnSpcReduction="20000"/>
          </a:bodyPr>
          <a:lstStyle/>
          <a:p>
            <a:pPr marL="68580" indent="0">
              <a:buNone/>
            </a:pPr>
            <a:r>
              <a:rPr lang="en-US" b="1" dirty="0" smtClean="0">
                <a:solidFill>
                  <a:srgbClr val="7030A0"/>
                </a:solidFill>
              </a:rPr>
              <a:t>Eating Habits</a:t>
            </a:r>
          </a:p>
          <a:p>
            <a:pPr marL="68580" indent="0">
              <a:buNone/>
            </a:pPr>
            <a:endParaRPr lang="en-US" b="1" dirty="0" smtClean="0">
              <a:solidFill>
                <a:srgbClr val="7030A0"/>
              </a:solidFill>
            </a:endParaRPr>
          </a:p>
          <a:p>
            <a:pPr>
              <a:buFont typeface="Arial" pitchFamily="34" charset="0"/>
              <a:buChar char="•"/>
            </a:pPr>
            <a:r>
              <a:rPr lang="en-CA" dirty="0" smtClean="0">
                <a:solidFill>
                  <a:schemeClr val="tx1"/>
                </a:solidFill>
              </a:rPr>
              <a:t>Have </a:t>
            </a:r>
            <a:r>
              <a:rPr lang="en-CA" dirty="0">
                <a:solidFill>
                  <a:schemeClr val="tx1"/>
                </a:solidFill>
              </a:rPr>
              <a:t>students in food and nutrition class create posters on how to properly read food labels or hold a school-wide competition for the best poster to increase student engagement. Then display the posters in the </a:t>
            </a:r>
            <a:r>
              <a:rPr lang="en-CA" dirty="0" smtClean="0">
                <a:solidFill>
                  <a:schemeClr val="tx1"/>
                </a:solidFill>
              </a:rPr>
              <a:t>cafeteria.</a:t>
            </a:r>
          </a:p>
          <a:p>
            <a:pPr>
              <a:buFont typeface="Arial" pitchFamily="34" charset="0"/>
              <a:buChar char="•"/>
            </a:pPr>
            <a:r>
              <a:rPr lang="en-CA" dirty="0" smtClean="0">
                <a:solidFill>
                  <a:schemeClr val="tx1"/>
                </a:solidFill>
              </a:rPr>
              <a:t>Consider </a:t>
            </a:r>
            <a:r>
              <a:rPr lang="en-CA" dirty="0">
                <a:solidFill>
                  <a:schemeClr val="tx1"/>
                </a:solidFill>
              </a:rPr>
              <a:t>having a ‘Drop the Pop’ policy in school that </a:t>
            </a:r>
            <a:r>
              <a:rPr lang="en-CA" dirty="0" smtClean="0">
                <a:solidFill>
                  <a:schemeClr val="tx1"/>
                </a:solidFill>
              </a:rPr>
              <a:t>encourages </a:t>
            </a:r>
            <a:r>
              <a:rPr lang="en-CA" dirty="0">
                <a:solidFill>
                  <a:schemeClr val="tx1"/>
                </a:solidFill>
              </a:rPr>
              <a:t>students to consume healthier beverages, </a:t>
            </a:r>
            <a:r>
              <a:rPr lang="en-CA" dirty="0" smtClean="0">
                <a:solidFill>
                  <a:schemeClr val="tx1"/>
                </a:solidFill>
              </a:rPr>
              <a:t>and </a:t>
            </a:r>
            <a:r>
              <a:rPr lang="en-CA" dirty="0">
                <a:solidFill>
                  <a:schemeClr val="tx1"/>
                </a:solidFill>
              </a:rPr>
              <a:t>to foster long-term healthy food intakes in order to maintain and improve overall well-being</a:t>
            </a:r>
            <a:r>
              <a:rPr lang="en-CA" dirty="0" smtClean="0">
                <a:solidFill>
                  <a:schemeClr val="tx1"/>
                </a:solidFill>
              </a:rPr>
              <a:t>.</a:t>
            </a:r>
          </a:p>
          <a:p>
            <a:pPr>
              <a:buFont typeface="Arial" pitchFamily="34" charset="0"/>
              <a:buChar char="•"/>
            </a:pPr>
            <a:r>
              <a:rPr lang="en-CA" dirty="0" smtClean="0">
                <a:solidFill>
                  <a:schemeClr val="tx1"/>
                </a:solidFill>
              </a:rPr>
              <a:t>Once a week offer a lunch time cooking class that offers healthy recipes for commonly consumed items (pizza, nachos, etc.)</a:t>
            </a:r>
          </a:p>
          <a:p>
            <a:pPr>
              <a:buFont typeface="Arial" pitchFamily="34" charset="0"/>
              <a:buChar char="•"/>
            </a:pPr>
            <a:r>
              <a:rPr lang="en-CA" dirty="0" smtClean="0">
                <a:solidFill>
                  <a:schemeClr val="tx1"/>
                </a:solidFill>
              </a:rPr>
              <a:t>From the school level, encourage the TLDSB to not renew its cafeteria contract and develop an in-house approach to food preparation and serving with health-conscious alternatives  </a:t>
            </a:r>
            <a:endParaRPr lang="en-CA" dirty="0">
              <a:solidFill>
                <a:schemeClr val="tx1"/>
              </a:solidFill>
            </a:endParaRPr>
          </a:p>
        </p:txBody>
      </p:sp>
    </p:spTree>
    <p:extLst>
      <p:ext uri="{BB962C8B-B14F-4D97-AF65-F5344CB8AC3E}">
        <p14:creationId xmlns:p14="http://schemas.microsoft.com/office/powerpoint/2010/main" val="1226439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2" y="1043608"/>
            <a:ext cx="5904655" cy="7488832"/>
          </a:xfrm>
        </p:spPr>
        <p:txBody>
          <a:bodyPr>
            <a:normAutofit lnSpcReduction="10000"/>
          </a:bodyPr>
          <a:lstStyle/>
          <a:p>
            <a:pPr marL="68580" indent="0">
              <a:buNone/>
            </a:pPr>
            <a:r>
              <a:rPr lang="en-US" b="1" dirty="0" smtClean="0">
                <a:solidFill>
                  <a:srgbClr val="7030A0"/>
                </a:solidFill>
              </a:rPr>
              <a:t>Sedentary Behavior</a:t>
            </a:r>
            <a:endParaRPr lang="en-CA" b="1" dirty="0">
              <a:solidFill>
                <a:srgbClr val="7030A0"/>
              </a:solidFill>
            </a:endParaRPr>
          </a:p>
          <a:p>
            <a:r>
              <a:rPr lang="en-CA" dirty="0"/>
              <a:t>Consistent with some other jurisdictions internationally, consider developing a school homework policy that limits the total amount of homework students receive per night (e.g., &lt;2 hours) in order to encourage more movement and activity in their lives</a:t>
            </a:r>
            <a:r>
              <a:rPr lang="en-CA" dirty="0" smtClean="0"/>
              <a:t>.</a:t>
            </a:r>
          </a:p>
          <a:p>
            <a:r>
              <a:rPr lang="en-US" dirty="0" smtClean="0"/>
              <a:t>Consider a one-day school-wide Digital Detox starting at one day per semester as a way to start the discussion on balanced and responsible screen time (Shields, 2015)</a:t>
            </a:r>
          </a:p>
          <a:p>
            <a:r>
              <a:rPr lang="en-US" dirty="0" smtClean="0"/>
              <a:t>Encourage more use of outdoor space during the school day (outdoor classrooms, local field trips within walking distance, </a:t>
            </a:r>
            <a:r>
              <a:rPr lang="en-US" dirty="0" err="1" smtClean="0"/>
              <a:t>etc</a:t>
            </a:r>
            <a:r>
              <a:rPr lang="en-US" dirty="0" smtClean="0"/>
              <a:t>) (Shields, 2015)</a:t>
            </a:r>
            <a:endParaRPr lang="en-CA" dirty="0"/>
          </a:p>
        </p:txBody>
      </p:sp>
    </p:spTree>
    <p:extLst>
      <p:ext uri="{BB962C8B-B14F-4D97-AF65-F5344CB8AC3E}">
        <p14:creationId xmlns:p14="http://schemas.microsoft.com/office/powerpoint/2010/main" val="6464678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672" y="611559"/>
            <a:ext cx="5904656" cy="792089"/>
          </a:xfrm>
        </p:spPr>
        <p:txBody>
          <a:bodyPr>
            <a:normAutofit/>
          </a:bodyPr>
          <a:lstStyle/>
          <a:p>
            <a:pPr algn="ctr"/>
            <a:r>
              <a:rPr lang="en-US" sz="2800" dirty="0" smtClean="0">
                <a:solidFill>
                  <a:schemeClr val="tx1"/>
                </a:solidFill>
              </a:rPr>
              <a:t>HSB4U – Course Connections</a:t>
            </a:r>
            <a:endParaRPr lang="en-CA" sz="2800" dirty="0">
              <a:solidFill>
                <a:schemeClr val="tx1"/>
              </a:solidFill>
            </a:endParaRPr>
          </a:p>
        </p:txBody>
      </p:sp>
      <p:sp>
        <p:nvSpPr>
          <p:cNvPr id="3" name="Content Placeholder 2"/>
          <p:cNvSpPr>
            <a:spLocks noGrp="1"/>
          </p:cNvSpPr>
          <p:nvPr>
            <p:ph idx="1"/>
          </p:nvPr>
        </p:nvSpPr>
        <p:spPr>
          <a:xfrm>
            <a:off x="404664" y="1475656"/>
            <a:ext cx="6120680" cy="7344816"/>
          </a:xfrm>
        </p:spPr>
        <p:txBody>
          <a:bodyPr>
            <a:normAutofit fontScale="85000" lnSpcReduction="20000"/>
          </a:bodyPr>
          <a:lstStyle/>
          <a:p>
            <a:pPr>
              <a:buFont typeface="Arial" pitchFamily="34" charset="0"/>
              <a:buChar char="•"/>
            </a:pPr>
            <a:r>
              <a:rPr lang="en-US" sz="2000" dirty="0" smtClean="0">
                <a:solidFill>
                  <a:schemeClr val="tx1"/>
                </a:solidFill>
              </a:rPr>
              <a:t>Generational Theory and Ageism</a:t>
            </a:r>
          </a:p>
          <a:p>
            <a:pPr lvl="1">
              <a:buFont typeface="Wingdings" pitchFamily="2" charset="2"/>
              <a:buChar char="ü"/>
            </a:pPr>
            <a:r>
              <a:rPr lang="en-US" sz="1800" dirty="0" smtClean="0">
                <a:solidFill>
                  <a:srgbClr val="002060"/>
                </a:solidFill>
              </a:rPr>
              <a:t>Do not simply assign these as Generation Z problems</a:t>
            </a:r>
          </a:p>
          <a:p>
            <a:pPr lvl="1">
              <a:buFont typeface="Wingdings" pitchFamily="2" charset="2"/>
              <a:buChar char="ü"/>
            </a:pPr>
            <a:r>
              <a:rPr lang="en-US" sz="1800" dirty="0">
                <a:solidFill>
                  <a:srgbClr val="002060"/>
                </a:solidFill>
              </a:rPr>
              <a:t>E</a:t>
            </a:r>
            <a:r>
              <a:rPr lang="en-US" sz="1800" dirty="0" smtClean="0">
                <a:solidFill>
                  <a:srgbClr val="002060"/>
                </a:solidFill>
              </a:rPr>
              <a:t>ducators of different generations be should be models for behavior</a:t>
            </a:r>
          </a:p>
          <a:p>
            <a:pPr>
              <a:buFont typeface="Arial" pitchFamily="34" charset="0"/>
              <a:buChar char="•"/>
            </a:pPr>
            <a:r>
              <a:rPr lang="en-US" sz="2000" dirty="0">
                <a:solidFill>
                  <a:schemeClr val="tx1"/>
                </a:solidFill>
              </a:rPr>
              <a:t>Structural Functionalism</a:t>
            </a:r>
          </a:p>
          <a:p>
            <a:pPr lvl="1">
              <a:buFont typeface="Wingdings" pitchFamily="2" charset="2"/>
              <a:buChar char="ü"/>
            </a:pPr>
            <a:r>
              <a:rPr lang="en-US" sz="1800" dirty="0">
                <a:solidFill>
                  <a:srgbClr val="002060"/>
                </a:solidFill>
              </a:rPr>
              <a:t>As an institution within society, </a:t>
            </a:r>
            <a:r>
              <a:rPr lang="en-US" sz="1800" dirty="0" smtClean="0">
                <a:solidFill>
                  <a:srgbClr val="002060"/>
                </a:solidFill>
              </a:rPr>
              <a:t>schools need to provide the basic needs to students for much of the day and healthy patterns need to be embedded in that</a:t>
            </a:r>
          </a:p>
          <a:p>
            <a:pPr>
              <a:buFont typeface="Arial" pitchFamily="34" charset="0"/>
              <a:buChar char="•"/>
            </a:pPr>
            <a:r>
              <a:rPr lang="en-US" sz="2000" dirty="0" smtClean="0">
                <a:solidFill>
                  <a:schemeClr val="tx1"/>
                </a:solidFill>
              </a:rPr>
              <a:t>Maslow’s Hierarchy of Needs</a:t>
            </a:r>
          </a:p>
          <a:p>
            <a:pPr lvl="1">
              <a:buFont typeface="Wingdings" pitchFamily="2" charset="2"/>
              <a:buChar char="ü"/>
            </a:pPr>
            <a:r>
              <a:rPr lang="en-US" sz="1800" dirty="0" smtClean="0">
                <a:solidFill>
                  <a:srgbClr val="002060"/>
                </a:solidFill>
              </a:rPr>
              <a:t>Students should recognize healthy behavior as a means to self-actualization</a:t>
            </a:r>
            <a:endParaRPr lang="en-US" sz="1800" dirty="0">
              <a:solidFill>
                <a:srgbClr val="002060"/>
              </a:solidFill>
            </a:endParaRPr>
          </a:p>
          <a:p>
            <a:pPr>
              <a:buFont typeface="Arial" pitchFamily="34" charset="0"/>
              <a:buChar char="•"/>
            </a:pPr>
            <a:r>
              <a:rPr lang="en-US" sz="2000" dirty="0" smtClean="0">
                <a:solidFill>
                  <a:schemeClr val="tx1"/>
                </a:solidFill>
              </a:rPr>
              <a:t>Cultural Materialism</a:t>
            </a:r>
          </a:p>
          <a:p>
            <a:pPr lvl="1">
              <a:buFont typeface="Wingdings" pitchFamily="2" charset="2"/>
              <a:buChar char="ü"/>
            </a:pPr>
            <a:r>
              <a:rPr lang="en-US" sz="1800" dirty="0" smtClean="0">
                <a:solidFill>
                  <a:srgbClr val="002060"/>
                </a:solidFill>
              </a:rPr>
              <a:t>We are in a consumer culture, and we are allowing the purchasing of unhealthy foods and technologies to define us</a:t>
            </a:r>
          </a:p>
          <a:p>
            <a:pPr>
              <a:buFont typeface="Arial" pitchFamily="34" charset="0"/>
              <a:buChar char="•"/>
            </a:pPr>
            <a:r>
              <a:rPr lang="en-US" sz="2000" dirty="0" smtClean="0">
                <a:solidFill>
                  <a:schemeClr val="tx1"/>
                </a:solidFill>
              </a:rPr>
              <a:t>Sociocultural Perspective</a:t>
            </a:r>
          </a:p>
          <a:p>
            <a:pPr lvl="1">
              <a:buFont typeface="Wingdings" pitchFamily="2" charset="2"/>
              <a:buChar char="ü"/>
            </a:pPr>
            <a:r>
              <a:rPr lang="en-US" sz="1800" dirty="0" smtClean="0">
                <a:solidFill>
                  <a:srgbClr val="002060"/>
                </a:solidFill>
              </a:rPr>
              <a:t>Learning and practicing unhealthy behaviors is too easy, and doesn’t have to be the </a:t>
            </a:r>
            <a:r>
              <a:rPr lang="en-US" sz="1800" dirty="0">
                <a:solidFill>
                  <a:srgbClr val="002060"/>
                </a:solidFill>
              </a:rPr>
              <a:t>n</a:t>
            </a:r>
            <a:r>
              <a:rPr lang="en-US" sz="1800" dirty="0" smtClean="0">
                <a:solidFill>
                  <a:srgbClr val="002060"/>
                </a:solidFill>
              </a:rPr>
              <a:t>orm!</a:t>
            </a:r>
          </a:p>
          <a:p>
            <a:pPr>
              <a:buFont typeface="Arial" pitchFamily="34" charset="0"/>
              <a:buChar char="•"/>
            </a:pPr>
            <a:r>
              <a:rPr lang="en-US" sz="2000" dirty="0" err="1" smtClean="0">
                <a:solidFill>
                  <a:schemeClr val="tx1"/>
                </a:solidFill>
              </a:rPr>
              <a:t>Hyperculture</a:t>
            </a:r>
            <a:endParaRPr lang="en-US" sz="2000" dirty="0" smtClean="0">
              <a:solidFill>
                <a:schemeClr val="tx1"/>
              </a:solidFill>
            </a:endParaRPr>
          </a:p>
          <a:p>
            <a:pPr lvl="1">
              <a:buFont typeface="Wingdings" pitchFamily="2" charset="2"/>
              <a:buChar char="ü"/>
            </a:pPr>
            <a:r>
              <a:rPr lang="en-US" sz="1800" dirty="0" smtClean="0">
                <a:solidFill>
                  <a:srgbClr val="002060"/>
                </a:solidFill>
              </a:rPr>
              <a:t>Rethink morals and values as they relate to online culture – Do not allow the arrival of technology to blur these lines further</a:t>
            </a:r>
          </a:p>
          <a:p>
            <a:pPr>
              <a:buFont typeface="Arial" pitchFamily="34" charset="0"/>
              <a:buChar char="•"/>
            </a:pPr>
            <a:r>
              <a:rPr lang="en-US" sz="2000" dirty="0" smtClean="0">
                <a:solidFill>
                  <a:schemeClr val="tx1"/>
                </a:solidFill>
              </a:rPr>
              <a:t>Competitive Emulation</a:t>
            </a:r>
          </a:p>
          <a:p>
            <a:pPr lvl="1">
              <a:buFont typeface="Wingdings" pitchFamily="2" charset="2"/>
              <a:buChar char="ü"/>
            </a:pPr>
            <a:r>
              <a:rPr lang="en-US" sz="1800" dirty="0" smtClean="0">
                <a:solidFill>
                  <a:srgbClr val="002060"/>
                </a:solidFill>
              </a:rPr>
              <a:t>The need to ‘keep up’ with constant onslaught of consumer items, especially technology</a:t>
            </a:r>
          </a:p>
          <a:p>
            <a:pPr>
              <a:buFont typeface="Arial" pitchFamily="34" charset="0"/>
              <a:buChar char="•"/>
            </a:pPr>
            <a:r>
              <a:rPr lang="en-US" sz="2000" dirty="0" smtClean="0">
                <a:solidFill>
                  <a:schemeClr val="tx1"/>
                </a:solidFill>
              </a:rPr>
              <a:t>Digital Detox</a:t>
            </a:r>
          </a:p>
          <a:p>
            <a:pPr lvl="1">
              <a:buFont typeface="Wingdings" pitchFamily="2" charset="2"/>
              <a:buChar char="ü"/>
            </a:pPr>
            <a:r>
              <a:rPr lang="en-US" sz="1800" dirty="0" smtClean="0">
                <a:solidFill>
                  <a:srgbClr val="002060"/>
                </a:solidFill>
              </a:rPr>
              <a:t>This is essential for understanding, and students need to know they are capable of this</a:t>
            </a:r>
          </a:p>
          <a:p>
            <a:pPr>
              <a:buFont typeface="Arial" pitchFamily="34" charset="0"/>
              <a:buChar char="•"/>
            </a:pPr>
            <a:r>
              <a:rPr lang="en-US" sz="2000" dirty="0" smtClean="0">
                <a:solidFill>
                  <a:schemeClr val="tx1"/>
                </a:solidFill>
              </a:rPr>
              <a:t>Inner Containment</a:t>
            </a:r>
          </a:p>
          <a:p>
            <a:pPr lvl="1">
              <a:buFont typeface="Wingdings" pitchFamily="2" charset="2"/>
              <a:buChar char="ü"/>
            </a:pPr>
            <a:r>
              <a:rPr lang="en-US" sz="1800" dirty="0" smtClean="0">
                <a:solidFill>
                  <a:srgbClr val="002060"/>
                </a:solidFill>
              </a:rPr>
              <a:t>Being able to control our behavior  based on internal morals and expectations to steer towards healthy patterns </a:t>
            </a:r>
            <a:endParaRPr lang="en-CA" sz="1800" dirty="0">
              <a:solidFill>
                <a:srgbClr val="002060"/>
              </a:solidFill>
            </a:endParaRPr>
          </a:p>
        </p:txBody>
      </p:sp>
    </p:spTree>
    <p:extLst>
      <p:ext uri="{BB962C8B-B14F-4D97-AF65-F5344CB8AC3E}">
        <p14:creationId xmlns:p14="http://schemas.microsoft.com/office/powerpoint/2010/main" val="1638992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64" y="899592"/>
            <a:ext cx="6048672" cy="864095"/>
          </a:xfrm>
        </p:spPr>
        <p:txBody>
          <a:bodyPr>
            <a:normAutofit/>
          </a:bodyPr>
          <a:lstStyle/>
          <a:p>
            <a:pPr algn="ctr"/>
            <a:r>
              <a:rPr lang="en-US" sz="3200" dirty="0" smtClean="0">
                <a:solidFill>
                  <a:schemeClr val="tx1"/>
                </a:solidFill>
              </a:rPr>
              <a:t>References</a:t>
            </a:r>
            <a:endParaRPr lang="en-CA" sz="3200" dirty="0">
              <a:solidFill>
                <a:schemeClr val="tx1"/>
              </a:solidFill>
            </a:endParaRPr>
          </a:p>
        </p:txBody>
      </p:sp>
      <p:sp>
        <p:nvSpPr>
          <p:cNvPr id="3" name="Content Placeholder 2"/>
          <p:cNvSpPr>
            <a:spLocks noGrp="1"/>
          </p:cNvSpPr>
          <p:nvPr>
            <p:ph idx="1"/>
          </p:nvPr>
        </p:nvSpPr>
        <p:spPr>
          <a:xfrm>
            <a:off x="548680" y="1907704"/>
            <a:ext cx="5760640" cy="6480720"/>
          </a:xfrm>
        </p:spPr>
        <p:txBody>
          <a:bodyPr>
            <a:normAutofit/>
          </a:bodyPr>
          <a:lstStyle/>
          <a:p>
            <a:pPr marL="68580" indent="0">
              <a:buNone/>
            </a:pPr>
            <a:r>
              <a:rPr lang="en-CA" sz="1800" dirty="0"/>
              <a:t>Active Healthy Kids Canada (2012). </a:t>
            </a:r>
            <a:r>
              <a:rPr lang="en-CA" sz="1800" i="1" dirty="0"/>
              <a:t>Is Active </a:t>
            </a:r>
            <a:r>
              <a:rPr lang="en-CA" sz="1800" i="1" dirty="0" smtClean="0"/>
              <a:t>Play</a:t>
            </a:r>
          </a:p>
          <a:p>
            <a:pPr marL="68580" indent="0">
              <a:buNone/>
            </a:pPr>
            <a:r>
              <a:rPr lang="en-US" sz="1800" i="1" dirty="0"/>
              <a:t>	</a:t>
            </a:r>
            <a:r>
              <a:rPr lang="en-CA" sz="1800" i="1" dirty="0"/>
              <a:t> Extinct? </a:t>
            </a:r>
            <a:r>
              <a:rPr lang="en-CA" sz="1800" dirty="0"/>
              <a:t>The Active Healthy Kids Canada </a:t>
            </a:r>
            <a:endParaRPr lang="en-CA" sz="1800" dirty="0" smtClean="0"/>
          </a:p>
          <a:p>
            <a:pPr marL="68580" indent="0">
              <a:buNone/>
            </a:pPr>
            <a:r>
              <a:rPr lang="en-US" sz="1800" dirty="0" smtClean="0"/>
              <a:t>	</a:t>
            </a:r>
            <a:r>
              <a:rPr lang="en-CA" sz="1800" dirty="0"/>
              <a:t>2012 Report Card on </a:t>
            </a:r>
            <a:r>
              <a:rPr lang="en-CA" sz="1800" dirty="0" smtClean="0"/>
              <a:t>Physical </a:t>
            </a:r>
            <a:r>
              <a:rPr lang="en-CA" sz="1800" dirty="0"/>
              <a:t>Activity </a:t>
            </a:r>
            <a:r>
              <a:rPr lang="en-CA" sz="1800" dirty="0" smtClean="0"/>
              <a:t>for</a:t>
            </a:r>
          </a:p>
          <a:p>
            <a:pPr marL="68580" indent="0">
              <a:buNone/>
            </a:pPr>
            <a:r>
              <a:rPr lang="en-US" sz="1800" dirty="0"/>
              <a:t>	</a:t>
            </a:r>
            <a:r>
              <a:rPr lang="en-CA" sz="1800" dirty="0"/>
              <a:t> Children and Youth. </a:t>
            </a:r>
            <a:r>
              <a:rPr lang="en-CA" sz="1800" dirty="0" smtClean="0"/>
              <a:t>Canada: Active</a:t>
            </a:r>
          </a:p>
          <a:p>
            <a:pPr marL="68580" indent="0">
              <a:buNone/>
            </a:pPr>
            <a:r>
              <a:rPr lang="en-US" sz="1800" dirty="0" smtClean="0"/>
              <a:t>	</a:t>
            </a:r>
            <a:r>
              <a:rPr lang="en-CA" sz="1800" dirty="0"/>
              <a:t>Healthy Kids Canada.</a:t>
            </a:r>
          </a:p>
          <a:p>
            <a:pPr marL="68580" indent="0">
              <a:buNone/>
            </a:pPr>
            <a:endParaRPr lang="en-US" sz="1800" dirty="0" smtClean="0"/>
          </a:p>
          <a:p>
            <a:pPr marL="68580" indent="0">
              <a:buNone/>
            </a:pPr>
            <a:r>
              <a:rPr lang="en-CA" sz="1800" dirty="0"/>
              <a:t>Eating Well With Canada's Food Guide (2007), 	Health Canada. Reproduced with the 	permission of the Minister of Public Works 	and Government Services Canada</a:t>
            </a:r>
          </a:p>
          <a:p>
            <a:pPr marL="68580" indent="0">
              <a:buNone/>
            </a:pPr>
            <a:endParaRPr lang="en-CA" sz="1800" dirty="0"/>
          </a:p>
          <a:p>
            <a:pPr marL="68580" indent="0">
              <a:buNone/>
            </a:pPr>
            <a:r>
              <a:rPr lang="en-CA" sz="1800" dirty="0" err="1" smtClean="0"/>
              <a:t>Leatherdale</a:t>
            </a:r>
            <a:r>
              <a:rPr lang="en-CA" sz="1800" dirty="0" smtClean="0"/>
              <a:t>, Dr. Scott. (2015) </a:t>
            </a:r>
            <a:r>
              <a:rPr lang="en-CA" sz="1800" i="1" dirty="0" smtClean="0"/>
              <a:t>Compass</a:t>
            </a:r>
            <a:r>
              <a:rPr lang="en-CA" sz="1800" dirty="0" smtClean="0"/>
              <a:t>. University</a:t>
            </a:r>
          </a:p>
          <a:p>
            <a:pPr marL="68580" indent="0">
              <a:buNone/>
            </a:pPr>
            <a:r>
              <a:rPr lang="en-US" sz="1800" dirty="0"/>
              <a:t>	</a:t>
            </a:r>
            <a:r>
              <a:rPr lang="en-US" sz="1800" dirty="0" smtClean="0"/>
              <a:t>of Waterloo. (Online)</a:t>
            </a:r>
          </a:p>
          <a:p>
            <a:pPr marL="68580" indent="0">
              <a:buNone/>
            </a:pPr>
            <a:r>
              <a:rPr lang="en-US" sz="1800" dirty="0"/>
              <a:t>	</a:t>
            </a:r>
            <a:r>
              <a:rPr lang="en-US" sz="1800" dirty="0" smtClean="0">
                <a:hlinkClick r:id="rId2"/>
              </a:rPr>
              <a:t>http://www.compass.uwaterloo.ca</a:t>
            </a:r>
            <a:endParaRPr lang="en-US" sz="1800" dirty="0" smtClean="0"/>
          </a:p>
          <a:p>
            <a:pPr marL="68580" indent="0">
              <a:buNone/>
            </a:pPr>
            <a:endParaRPr lang="en-US" sz="1800" dirty="0"/>
          </a:p>
          <a:p>
            <a:pPr marL="68580" indent="0">
              <a:buNone/>
            </a:pPr>
            <a:r>
              <a:rPr lang="en-US" sz="1800" dirty="0" smtClean="0"/>
              <a:t>Shields, Jeffrey M. (2015) </a:t>
            </a:r>
            <a:r>
              <a:rPr lang="en-US" sz="1800" i="1" dirty="0" smtClean="0"/>
              <a:t>A Better Place, Sooner</a:t>
            </a:r>
          </a:p>
          <a:p>
            <a:pPr marL="68580" indent="0">
              <a:buNone/>
            </a:pPr>
            <a:r>
              <a:rPr lang="en-US" sz="1800" i="1" dirty="0"/>
              <a:t>	</a:t>
            </a:r>
            <a:r>
              <a:rPr lang="en-US" sz="1800" i="1" dirty="0" smtClean="0"/>
              <a:t>Than Later: Policy Recommendations for</a:t>
            </a:r>
          </a:p>
          <a:p>
            <a:pPr marL="68580" indent="0">
              <a:buNone/>
            </a:pPr>
            <a:r>
              <a:rPr lang="en-US" sz="1800" i="1" dirty="0"/>
              <a:t>	</a:t>
            </a:r>
            <a:r>
              <a:rPr lang="en-US" sz="1800" i="1" dirty="0" smtClean="0"/>
              <a:t>I.E. Weldon</a:t>
            </a:r>
            <a:r>
              <a:rPr lang="en-US" sz="1800" dirty="0" smtClean="0"/>
              <a:t>.  Canada: Weldon Inc.</a:t>
            </a:r>
          </a:p>
          <a:p>
            <a:pPr marL="68580" indent="0">
              <a:buNone/>
            </a:pPr>
            <a:endParaRPr lang="en-US" sz="1800" dirty="0"/>
          </a:p>
        </p:txBody>
      </p:sp>
    </p:spTree>
    <p:extLst>
      <p:ext uri="{BB962C8B-B14F-4D97-AF65-F5344CB8AC3E}">
        <p14:creationId xmlns:p14="http://schemas.microsoft.com/office/powerpoint/2010/main" val="3308813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618" y="899593"/>
            <a:ext cx="5268558" cy="648071"/>
          </a:xfrm>
        </p:spPr>
        <p:txBody>
          <a:bodyPr>
            <a:normAutofit fontScale="90000"/>
          </a:bodyPr>
          <a:lstStyle/>
          <a:p>
            <a:pPr algn="ctr"/>
            <a:r>
              <a:rPr lang="en-US" dirty="0" smtClean="0">
                <a:solidFill>
                  <a:schemeClr val="tx1"/>
                </a:solidFill>
              </a:rPr>
              <a:t>Introduction</a:t>
            </a:r>
            <a:endParaRPr lang="en-CA" dirty="0">
              <a:solidFill>
                <a:schemeClr val="tx1"/>
              </a:solidFill>
            </a:endParaRPr>
          </a:p>
        </p:txBody>
      </p:sp>
      <p:sp>
        <p:nvSpPr>
          <p:cNvPr id="3" name="Content Placeholder 2"/>
          <p:cNvSpPr>
            <a:spLocks noGrp="1"/>
          </p:cNvSpPr>
          <p:nvPr>
            <p:ph idx="1"/>
          </p:nvPr>
        </p:nvSpPr>
        <p:spPr>
          <a:xfrm>
            <a:off x="404664" y="1691680"/>
            <a:ext cx="6048672" cy="4680520"/>
          </a:xfrm>
        </p:spPr>
        <p:txBody>
          <a:bodyPr/>
          <a:lstStyle/>
          <a:p>
            <a:r>
              <a:rPr lang="en-US" sz="1800" b="1" dirty="0">
                <a:solidFill>
                  <a:schemeClr val="tx1"/>
                </a:solidFill>
              </a:rPr>
              <a:t>It is no secret there are more distractions for teenagers than ever before</a:t>
            </a:r>
            <a:r>
              <a:rPr lang="en-US" sz="1800" dirty="0">
                <a:solidFill>
                  <a:schemeClr val="tx1"/>
                </a:solidFill>
              </a:rPr>
              <a:t>. With those distractions a variety of impacts – both positive and negative – are apparent and unique for Generation Z</a:t>
            </a:r>
            <a:r>
              <a:rPr lang="en-US" sz="1800" dirty="0" smtClean="0">
                <a:solidFill>
                  <a:schemeClr val="tx1"/>
                </a:solidFill>
              </a:rPr>
              <a:t>. This is of vital concern for present and long-term health.</a:t>
            </a:r>
          </a:p>
          <a:p>
            <a:r>
              <a:rPr lang="en-US" sz="1800" dirty="0" smtClean="0">
                <a:solidFill>
                  <a:schemeClr val="tx1"/>
                </a:solidFill>
              </a:rPr>
              <a:t>This is a societal issue, but we can’t rely on the ‘big picture’ of society to solve it. Local action is the most efficient method of addressing the issues of physical </a:t>
            </a:r>
            <a:r>
              <a:rPr lang="en-US" sz="1800" dirty="0">
                <a:solidFill>
                  <a:schemeClr val="tx1"/>
                </a:solidFill>
              </a:rPr>
              <a:t>activity, eating habits and sedentary </a:t>
            </a:r>
            <a:r>
              <a:rPr lang="en-US" sz="1800" dirty="0" smtClean="0">
                <a:solidFill>
                  <a:schemeClr val="tx1"/>
                </a:solidFill>
              </a:rPr>
              <a:t>behavior. As such, the Trillium Lakelands District School Board (TLDSB) has a responsibility to act on behalf of today’s students and those of future generations.</a:t>
            </a:r>
          </a:p>
          <a:p>
            <a:r>
              <a:rPr lang="en-US" sz="1800" dirty="0" smtClean="0">
                <a:solidFill>
                  <a:schemeClr val="tx1"/>
                </a:solidFill>
              </a:rPr>
              <a:t>The main causes of unhealthy behaviors at I.E. Weldon to be addressed are as follows:</a:t>
            </a:r>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1139044607"/>
              </p:ext>
            </p:extLst>
          </p:nvPr>
        </p:nvGraphicFramePr>
        <p:xfrm>
          <a:off x="404664" y="6516216"/>
          <a:ext cx="6048672" cy="2160240"/>
        </p:xfrm>
        <a:graphic>
          <a:graphicData uri="http://schemas.openxmlformats.org/drawingml/2006/table">
            <a:tbl>
              <a:tblPr firstRow="1" bandRow="1">
                <a:tableStyleId>{5C22544A-7EE6-4342-B048-85BDC9FD1C3A}</a:tableStyleId>
              </a:tblPr>
              <a:tblGrid>
                <a:gridCol w="3024336"/>
                <a:gridCol w="3024336"/>
              </a:tblGrid>
              <a:tr h="509776">
                <a:tc>
                  <a:txBody>
                    <a:bodyPr/>
                    <a:lstStyle/>
                    <a:p>
                      <a:pPr algn="ctr"/>
                      <a:r>
                        <a:rPr lang="en-US" dirty="0" smtClean="0"/>
                        <a:t>Causes</a:t>
                      </a:r>
                      <a:endParaRPr lang="en-CA" dirty="0"/>
                    </a:p>
                  </a:txBody>
                  <a:tcPr/>
                </a:tc>
                <a:tc>
                  <a:txBody>
                    <a:bodyPr/>
                    <a:lstStyle/>
                    <a:p>
                      <a:pPr algn="ctr"/>
                      <a:r>
                        <a:rPr lang="en-US" dirty="0" smtClean="0"/>
                        <a:t>Effects</a:t>
                      </a:r>
                      <a:endParaRPr lang="en-CA" dirty="0"/>
                    </a:p>
                  </a:txBody>
                  <a:tcPr/>
                </a:tc>
              </a:tr>
              <a:tr h="1650464">
                <a:tc>
                  <a:txBody>
                    <a:bodyPr/>
                    <a:lstStyle/>
                    <a:p>
                      <a:pPr marL="285750" indent="-285750">
                        <a:buFont typeface="Arial" pitchFamily="34" charset="0"/>
                        <a:buChar char="•"/>
                      </a:pPr>
                      <a:r>
                        <a:rPr lang="en-US" sz="1600" dirty="0" smtClean="0"/>
                        <a:t>Lack of Physical Activity</a:t>
                      </a:r>
                    </a:p>
                    <a:p>
                      <a:pPr marL="285750" indent="-285750">
                        <a:buFont typeface="Arial" pitchFamily="34" charset="0"/>
                        <a:buChar char="•"/>
                      </a:pPr>
                      <a:r>
                        <a:rPr lang="en-US" sz="1600" dirty="0" smtClean="0"/>
                        <a:t>Poor Eating Habits</a:t>
                      </a:r>
                    </a:p>
                    <a:p>
                      <a:pPr marL="285750" indent="-285750">
                        <a:buFont typeface="Arial" pitchFamily="34" charset="0"/>
                        <a:buChar char="•"/>
                      </a:pPr>
                      <a:r>
                        <a:rPr lang="en-US" sz="1600" dirty="0" smtClean="0"/>
                        <a:t>Sedentary</a:t>
                      </a:r>
                      <a:r>
                        <a:rPr lang="en-US" sz="1600" baseline="0" dirty="0" smtClean="0"/>
                        <a:t> Behavior</a:t>
                      </a:r>
                      <a:endParaRPr lang="en-US" sz="1600" dirty="0" smtClean="0"/>
                    </a:p>
                    <a:p>
                      <a:endParaRPr lang="en-CA" sz="1600" dirty="0"/>
                    </a:p>
                  </a:txBody>
                  <a:tcPr/>
                </a:tc>
                <a:tc>
                  <a:txBody>
                    <a:bodyPr/>
                    <a:lstStyle/>
                    <a:p>
                      <a:pPr marL="285750" indent="-285750">
                        <a:buFont typeface="Wingdings" pitchFamily="2" charset="2"/>
                        <a:buChar char="ü"/>
                      </a:pPr>
                      <a:r>
                        <a:rPr lang="en-US" sz="1600" dirty="0" smtClean="0"/>
                        <a:t>Higher rates of obesity</a:t>
                      </a:r>
                    </a:p>
                    <a:p>
                      <a:pPr marL="285750" indent="-285750">
                        <a:buFont typeface="Wingdings" pitchFamily="2" charset="2"/>
                        <a:buChar char="ü"/>
                      </a:pPr>
                      <a:r>
                        <a:rPr lang="en-US" sz="1600" dirty="0" smtClean="0"/>
                        <a:t>Increased</a:t>
                      </a:r>
                      <a:r>
                        <a:rPr lang="en-US" sz="1600" baseline="0" dirty="0" smtClean="0"/>
                        <a:t> ‘screen time’</a:t>
                      </a:r>
                    </a:p>
                    <a:p>
                      <a:pPr marL="285750" indent="-285750">
                        <a:buFont typeface="Wingdings" pitchFamily="2" charset="2"/>
                        <a:buChar char="ü"/>
                      </a:pPr>
                      <a:r>
                        <a:rPr lang="en-US" sz="1600" baseline="0" dirty="0" smtClean="0"/>
                        <a:t>Mental health and self esteem issues</a:t>
                      </a:r>
                    </a:p>
                    <a:p>
                      <a:pPr marL="285750" indent="-285750">
                        <a:buFont typeface="Wingdings" pitchFamily="2" charset="2"/>
                        <a:buChar char="ü"/>
                      </a:pPr>
                      <a:r>
                        <a:rPr lang="en-US" sz="1600" baseline="0" dirty="0" smtClean="0"/>
                        <a:t>Decline in sense of community</a:t>
                      </a:r>
                      <a:endParaRPr lang="en-CA" sz="1600" dirty="0"/>
                    </a:p>
                  </a:txBody>
                  <a:tcPr/>
                </a:tc>
              </a:tr>
            </a:tbl>
          </a:graphicData>
        </a:graphic>
      </p:graphicFrame>
    </p:spTree>
    <p:extLst>
      <p:ext uri="{BB962C8B-B14F-4D97-AF65-F5344CB8AC3E}">
        <p14:creationId xmlns:p14="http://schemas.microsoft.com/office/powerpoint/2010/main" val="2932983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76672" y="611560"/>
            <a:ext cx="5976664" cy="1080120"/>
          </a:xfrm>
        </p:spPr>
        <p:txBody>
          <a:bodyPr>
            <a:normAutofit/>
          </a:bodyPr>
          <a:lstStyle/>
          <a:p>
            <a:pPr algn="ctr"/>
            <a:r>
              <a:rPr lang="en-US" sz="3200" b="0" dirty="0" smtClean="0">
                <a:solidFill>
                  <a:schemeClr val="tx1"/>
                </a:solidFill>
              </a:rPr>
              <a:t>Approaches</a:t>
            </a:r>
            <a:endParaRPr lang="en-CA" sz="3200" b="0" dirty="0">
              <a:solidFill>
                <a:schemeClr val="tx1"/>
              </a:solidFill>
            </a:endParaRPr>
          </a:p>
        </p:txBody>
      </p:sp>
      <p:sp>
        <p:nvSpPr>
          <p:cNvPr id="7" name="Content Placeholder 6"/>
          <p:cNvSpPr>
            <a:spLocks noGrp="1"/>
          </p:cNvSpPr>
          <p:nvPr>
            <p:ph sz="half" idx="2"/>
          </p:nvPr>
        </p:nvSpPr>
        <p:spPr>
          <a:xfrm>
            <a:off x="476672" y="1907704"/>
            <a:ext cx="2869511" cy="6624735"/>
          </a:xfrm>
        </p:spPr>
        <p:txBody>
          <a:bodyPr/>
          <a:lstStyle/>
          <a:p>
            <a:r>
              <a:rPr lang="en-US" dirty="0" smtClean="0">
                <a:solidFill>
                  <a:schemeClr val="tx1"/>
                </a:solidFill>
              </a:rPr>
              <a:t>The main research is from the annual COMPASS survey conducted at I.E. Weldon</a:t>
            </a:r>
          </a:p>
          <a:p>
            <a:r>
              <a:rPr lang="en-US" dirty="0" smtClean="0">
                <a:solidFill>
                  <a:srgbClr val="00B0F0"/>
                </a:solidFill>
              </a:rPr>
              <a:t>All findings is this Policy Brief are based on the 2015 COMPASS study unless otherwise noted</a:t>
            </a:r>
            <a:endParaRPr lang="en-CA" dirty="0">
              <a:solidFill>
                <a:srgbClr val="00B0F0"/>
              </a:solidFill>
            </a:endParaRPr>
          </a:p>
        </p:txBody>
      </p:sp>
      <p:sp>
        <p:nvSpPr>
          <p:cNvPr id="9" name="Content Placeholder 8"/>
          <p:cNvSpPr>
            <a:spLocks noGrp="1"/>
          </p:cNvSpPr>
          <p:nvPr>
            <p:ph sz="quarter" idx="4"/>
          </p:nvPr>
        </p:nvSpPr>
        <p:spPr>
          <a:xfrm>
            <a:off x="3483864" y="1907704"/>
            <a:ext cx="3041480" cy="6696743"/>
          </a:xfrm>
        </p:spPr>
        <p:txBody>
          <a:bodyPr>
            <a:normAutofit fontScale="70000" lnSpcReduction="20000"/>
          </a:bodyPr>
          <a:lstStyle/>
          <a:p>
            <a:pPr marL="68580" indent="0" algn="ctr">
              <a:buNone/>
            </a:pPr>
            <a:r>
              <a:rPr lang="en-US" sz="3400" b="1" dirty="0" smtClean="0">
                <a:solidFill>
                  <a:srgbClr val="002060"/>
                </a:solidFill>
              </a:rPr>
              <a:t>What Is the COMPASS Survey?</a:t>
            </a:r>
          </a:p>
          <a:p>
            <a:pPr marL="68580" indent="0">
              <a:buNone/>
            </a:pPr>
            <a:endParaRPr lang="en-US" dirty="0"/>
          </a:p>
          <a:p>
            <a:r>
              <a:rPr lang="en-CA" dirty="0">
                <a:solidFill>
                  <a:srgbClr val="002060"/>
                </a:solidFill>
              </a:rPr>
              <a:t>Compass is a 4-year study about youth health behaviours funded by the Canadian Institutes of Health Research. It is being conducted and lead by researchers at the University of Waterloo in collaboration with researchers at the University of Alberta and the University of Toronto.</a:t>
            </a:r>
          </a:p>
          <a:p>
            <a:r>
              <a:rPr lang="en-CA" dirty="0">
                <a:solidFill>
                  <a:srgbClr val="002060"/>
                </a:solidFill>
              </a:rPr>
              <a:t>Participating students in grades 9-12 will be surveyed once annually for 3 or 4 years.</a:t>
            </a:r>
          </a:p>
          <a:p>
            <a:r>
              <a:rPr lang="en-CA" dirty="0">
                <a:solidFill>
                  <a:srgbClr val="002060"/>
                </a:solidFill>
              </a:rPr>
              <a:t>Compass will also track any changes made to the school's health policies and programs during this time.</a:t>
            </a:r>
          </a:p>
          <a:p>
            <a:pPr marL="68580" indent="0">
              <a:buNone/>
            </a:pPr>
            <a:endParaRPr lang="en-US" dirty="0" smtClean="0"/>
          </a:p>
          <a:p>
            <a:pPr marL="68580" indent="0" algn="ctr">
              <a:buNone/>
            </a:pPr>
            <a:endParaRPr lang="en-CA" dirty="0"/>
          </a:p>
        </p:txBody>
      </p:sp>
    </p:spTree>
    <p:extLst>
      <p:ext uri="{BB962C8B-B14F-4D97-AF65-F5344CB8AC3E}">
        <p14:creationId xmlns:p14="http://schemas.microsoft.com/office/powerpoint/2010/main" val="3551870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64" y="899592"/>
            <a:ext cx="6048672" cy="1152127"/>
          </a:xfrm>
        </p:spPr>
        <p:txBody>
          <a:bodyPr>
            <a:normAutofit/>
          </a:bodyPr>
          <a:lstStyle/>
          <a:p>
            <a:pPr algn="ctr"/>
            <a:r>
              <a:rPr lang="en-US" sz="3200" dirty="0" smtClean="0">
                <a:solidFill>
                  <a:schemeClr val="tx1"/>
                </a:solidFill>
              </a:rPr>
              <a:t>Results</a:t>
            </a:r>
            <a:r>
              <a:rPr lang="en-US" sz="3200" b="1" dirty="0" smtClean="0">
                <a:solidFill>
                  <a:srgbClr val="7030A0"/>
                </a:solidFill>
              </a:rPr>
              <a:t> </a:t>
            </a:r>
            <a:r>
              <a:rPr lang="en-US" sz="3600" b="1" dirty="0" smtClean="0">
                <a:solidFill>
                  <a:srgbClr val="7030A0"/>
                </a:solidFill>
              </a:rPr>
              <a:t/>
            </a:r>
            <a:br>
              <a:rPr lang="en-US" sz="3600" b="1" dirty="0" smtClean="0">
                <a:solidFill>
                  <a:srgbClr val="7030A0"/>
                </a:solidFill>
              </a:rPr>
            </a:br>
            <a:r>
              <a:rPr lang="en-US" sz="2400" dirty="0" smtClean="0">
                <a:solidFill>
                  <a:srgbClr val="7030A0"/>
                </a:solidFill>
              </a:rPr>
              <a:t>Key Findings at I.E. Weldon</a:t>
            </a:r>
            <a:endParaRPr lang="en-CA" sz="3600" dirty="0">
              <a:solidFill>
                <a:srgbClr val="7030A0"/>
              </a:solidFill>
            </a:endParaRPr>
          </a:p>
        </p:txBody>
      </p:sp>
      <p:sp>
        <p:nvSpPr>
          <p:cNvPr id="3" name="Content Placeholder 2"/>
          <p:cNvSpPr>
            <a:spLocks noGrp="1"/>
          </p:cNvSpPr>
          <p:nvPr>
            <p:ph idx="1"/>
          </p:nvPr>
        </p:nvSpPr>
        <p:spPr>
          <a:xfrm>
            <a:off x="404664" y="2123728"/>
            <a:ext cx="6048672" cy="6480720"/>
          </a:xfrm>
        </p:spPr>
        <p:txBody>
          <a:bodyPr>
            <a:noAutofit/>
          </a:bodyPr>
          <a:lstStyle/>
          <a:p>
            <a:pPr marL="68580" indent="0" algn="ctr">
              <a:buNone/>
            </a:pPr>
            <a:r>
              <a:rPr lang="en-US" sz="2000" b="1" dirty="0" smtClean="0">
                <a:solidFill>
                  <a:schemeClr val="tx1"/>
                </a:solidFill>
              </a:rPr>
              <a:t>Overview:</a:t>
            </a:r>
          </a:p>
          <a:p>
            <a:pPr marL="68580" indent="0">
              <a:buNone/>
            </a:pPr>
            <a:r>
              <a:rPr lang="en-US" sz="2000" dirty="0" smtClean="0">
                <a:solidFill>
                  <a:schemeClr val="tx1"/>
                </a:solidFill>
              </a:rPr>
              <a:t>Much of what is seen at I.E. Weldon is either reflective or below national averages and recommendations. Downward trends in these statistics also reflect similar national declines since 2005 (Active Healthy Kids Canada, 2012). Although these statistics are indicative of national issues, local solutions will be the most the most effective in implementing changes for students within TLDSB.</a:t>
            </a:r>
          </a:p>
          <a:p>
            <a:pPr marL="68580" indent="0">
              <a:buNone/>
            </a:pPr>
            <a:endParaRPr lang="en-US" sz="2000" dirty="0">
              <a:solidFill>
                <a:schemeClr val="tx1"/>
              </a:solidFill>
            </a:endParaRPr>
          </a:p>
          <a:p>
            <a:pPr marL="68580" indent="0">
              <a:buNone/>
            </a:pPr>
            <a:r>
              <a:rPr lang="en-US" sz="2000" b="1" dirty="0" smtClean="0">
                <a:solidFill>
                  <a:srgbClr val="7030A0"/>
                </a:solidFill>
              </a:rPr>
              <a:t>Physical Activity</a:t>
            </a:r>
          </a:p>
          <a:p>
            <a:pPr>
              <a:buFont typeface="Arial" pitchFamily="34" charset="0"/>
              <a:buChar char="•"/>
            </a:pPr>
            <a:r>
              <a:rPr lang="en-US" sz="2000" dirty="0" smtClean="0">
                <a:solidFill>
                  <a:schemeClr val="tx1"/>
                </a:solidFill>
              </a:rPr>
              <a:t>54% are enrolled in a PE Class this year</a:t>
            </a:r>
          </a:p>
          <a:p>
            <a:pPr>
              <a:buFont typeface="Arial" pitchFamily="34" charset="0"/>
              <a:buChar char="•"/>
            </a:pPr>
            <a:r>
              <a:rPr lang="en-US" sz="2000" dirty="0" smtClean="0">
                <a:solidFill>
                  <a:schemeClr val="tx1"/>
                </a:solidFill>
              </a:rPr>
              <a:t>10% usually walk or ride a bike to school</a:t>
            </a:r>
          </a:p>
          <a:p>
            <a:pPr>
              <a:buFont typeface="Arial" pitchFamily="34" charset="0"/>
              <a:buChar char="•"/>
            </a:pPr>
            <a:r>
              <a:rPr lang="en-US" sz="2000" dirty="0" smtClean="0">
                <a:solidFill>
                  <a:schemeClr val="tx1"/>
                </a:solidFill>
              </a:rPr>
              <a:t>36% involved with extracurricular activities</a:t>
            </a:r>
          </a:p>
          <a:p>
            <a:pPr>
              <a:buFont typeface="Arial" pitchFamily="34" charset="0"/>
              <a:buChar char="•"/>
            </a:pPr>
            <a:r>
              <a:rPr lang="en-US" sz="2000" dirty="0" smtClean="0">
                <a:solidFill>
                  <a:schemeClr val="tx1"/>
                </a:solidFill>
              </a:rPr>
              <a:t>50% report strength training 3 times/week</a:t>
            </a:r>
          </a:p>
          <a:p>
            <a:pPr>
              <a:buFont typeface="Arial" pitchFamily="34" charset="0"/>
              <a:buChar char="•"/>
            </a:pPr>
            <a:r>
              <a:rPr lang="en-US" sz="2000" dirty="0" smtClean="0">
                <a:solidFill>
                  <a:schemeClr val="tx1"/>
                </a:solidFill>
              </a:rPr>
              <a:t>46% are meeting national guidelines of at least 60 min of physical activity/day</a:t>
            </a:r>
          </a:p>
        </p:txBody>
      </p:sp>
    </p:spTree>
    <p:extLst>
      <p:ext uri="{BB962C8B-B14F-4D97-AF65-F5344CB8AC3E}">
        <p14:creationId xmlns:p14="http://schemas.microsoft.com/office/powerpoint/2010/main" val="4190146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2" y="539553"/>
            <a:ext cx="5904656" cy="3816423"/>
          </a:xfrm>
        </p:spPr>
        <p:txBody>
          <a:bodyPr>
            <a:normAutofit fontScale="92500" lnSpcReduction="10000"/>
          </a:bodyPr>
          <a:lstStyle/>
          <a:p>
            <a:pPr marL="68580" indent="0">
              <a:buNone/>
            </a:pPr>
            <a:r>
              <a:rPr lang="en-US" b="1" dirty="0">
                <a:solidFill>
                  <a:srgbClr val="7030A0"/>
                </a:solidFill>
              </a:rPr>
              <a:t>Eating Habits</a:t>
            </a:r>
          </a:p>
          <a:p>
            <a:pPr>
              <a:buFont typeface="Arial" pitchFamily="34" charset="0"/>
              <a:buChar char="•"/>
            </a:pPr>
            <a:r>
              <a:rPr lang="en-US" dirty="0"/>
              <a:t>63% report eating recommended 2-3 servings of meat or alternatives/day</a:t>
            </a:r>
          </a:p>
          <a:p>
            <a:pPr>
              <a:buFont typeface="Arial" pitchFamily="34" charset="0"/>
              <a:buChar char="•"/>
            </a:pPr>
            <a:r>
              <a:rPr lang="en-US" dirty="0"/>
              <a:t>45% consume recommended 4-5 servings of dairy</a:t>
            </a:r>
          </a:p>
          <a:p>
            <a:pPr>
              <a:buFont typeface="Arial" pitchFamily="34" charset="0"/>
              <a:buChar char="•"/>
            </a:pPr>
            <a:r>
              <a:rPr lang="en-US" dirty="0"/>
              <a:t>7% consume recommended 7-8 servings of fruit/vegetables</a:t>
            </a:r>
          </a:p>
          <a:p>
            <a:pPr>
              <a:buFont typeface="Arial" pitchFamily="34" charset="0"/>
              <a:buChar char="•"/>
            </a:pPr>
            <a:r>
              <a:rPr lang="en-US" dirty="0"/>
              <a:t>3% eating the recommended servings of all 4 food groups</a:t>
            </a:r>
          </a:p>
          <a:p>
            <a:pPr>
              <a:buFont typeface="Arial" pitchFamily="34" charset="0"/>
              <a:buChar char="•"/>
            </a:pPr>
            <a:r>
              <a:rPr lang="en-US" dirty="0"/>
              <a:t>45% of students buy their lunch from school once a week</a:t>
            </a:r>
          </a:p>
          <a:p>
            <a:endParaRPr lang="en-CA" dirty="0"/>
          </a:p>
        </p:txBody>
      </p:sp>
      <p:pic>
        <p:nvPicPr>
          <p:cNvPr id="1026" name="Picture 2" descr="https://myhealth.alberta.ca/health/_layouts/15/healthwise/media/medical/hw/t9991409_0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4744" y="4499992"/>
            <a:ext cx="4680520" cy="4109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9791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656" y="1187624"/>
            <a:ext cx="6120680" cy="7344816"/>
          </a:xfrm>
        </p:spPr>
        <p:txBody>
          <a:bodyPr>
            <a:normAutofit lnSpcReduction="10000"/>
          </a:bodyPr>
          <a:lstStyle/>
          <a:p>
            <a:pPr marL="68580" indent="0" algn="ctr">
              <a:buNone/>
            </a:pPr>
            <a:r>
              <a:rPr lang="en-US" sz="2800" b="1" dirty="0" smtClean="0">
                <a:solidFill>
                  <a:srgbClr val="7030A0"/>
                </a:solidFill>
              </a:rPr>
              <a:t>Sedentary </a:t>
            </a:r>
            <a:r>
              <a:rPr lang="en-US" sz="2800" b="1" dirty="0">
                <a:solidFill>
                  <a:srgbClr val="7030A0"/>
                </a:solidFill>
              </a:rPr>
              <a:t>Behavior</a:t>
            </a:r>
            <a:endParaRPr lang="en-CA" sz="2800" b="1" dirty="0">
              <a:solidFill>
                <a:srgbClr val="7030A0"/>
              </a:solidFill>
            </a:endParaRPr>
          </a:p>
          <a:p>
            <a:pPr marL="68580" indent="0">
              <a:buNone/>
            </a:pPr>
            <a:r>
              <a:rPr lang="en-US" sz="2000" b="1" dirty="0" smtClean="0">
                <a:solidFill>
                  <a:srgbClr val="00B0F0"/>
                </a:solidFill>
              </a:rPr>
              <a:t>Note: </a:t>
            </a:r>
            <a:r>
              <a:rPr lang="en-US" sz="2000" dirty="0" smtClean="0">
                <a:solidFill>
                  <a:srgbClr val="00B0F0"/>
                </a:solidFill>
              </a:rPr>
              <a:t>The national recommended amount of screen time per day is 2 </a:t>
            </a:r>
            <a:r>
              <a:rPr lang="en-US" sz="2000" dirty="0" err="1" smtClean="0">
                <a:solidFill>
                  <a:srgbClr val="00B0F0"/>
                </a:solidFill>
              </a:rPr>
              <a:t>hrs</a:t>
            </a:r>
            <a:r>
              <a:rPr lang="en-US" sz="2000" dirty="0" smtClean="0">
                <a:solidFill>
                  <a:srgbClr val="00B0F0"/>
                </a:solidFill>
              </a:rPr>
              <a:t> or less</a:t>
            </a:r>
          </a:p>
          <a:p>
            <a:pPr marL="68580" indent="0">
              <a:buNone/>
            </a:pPr>
            <a:endParaRPr lang="en-US" sz="2000" dirty="0"/>
          </a:p>
          <a:p>
            <a:pPr marL="68580" indent="0" algn="ctr">
              <a:buNone/>
            </a:pPr>
            <a:r>
              <a:rPr lang="en-US" sz="2000" b="1" dirty="0" smtClean="0">
                <a:solidFill>
                  <a:schemeClr val="tx1"/>
                </a:solidFill>
              </a:rPr>
              <a:t>Averages </a:t>
            </a:r>
            <a:r>
              <a:rPr lang="en-US" sz="2000" b="1" dirty="0">
                <a:solidFill>
                  <a:schemeClr val="tx1"/>
                </a:solidFill>
              </a:rPr>
              <a:t>a</a:t>
            </a:r>
            <a:r>
              <a:rPr lang="en-US" sz="2000" b="1" dirty="0" smtClean="0">
                <a:solidFill>
                  <a:schemeClr val="tx1"/>
                </a:solidFill>
              </a:rPr>
              <a:t>t I.E. Weldon:</a:t>
            </a:r>
          </a:p>
          <a:p>
            <a:pPr>
              <a:buFont typeface="Arial" pitchFamily="34" charset="0"/>
              <a:buChar char="•"/>
            </a:pPr>
            <a:r>
              <a:rPr lang="en-US" sz="2000" dirty="0" smtClean="0">
                <a:solidFill>
                  <a:schemeClr val="tx1"/>
                </a:solidFill>
              </a:rPr>
              <a:t>Surfing the Internet: 1.5 </a:t>
            </a:r>
            <a:r>
              <a:rPr lang="en-US" sz="2000" dirty="0" err="1" smtClean="0">
                <a:solidFill>
                  <a:schemeClr val="tx1"/>
                </a:solidFill>
              </a:rPr>
              <a:t>hrs</a:t>
            </a:r>
            <a:endParaRPr lang="en-US" sz="2000" dirty="0" smtClean="0">
              <a:solidFill>
                <a:schemeClr val="tx1"/>
              </a:solidFill>
            </a:endParaRPr>
          </a:p>
          <a:p>
            <a:pPr>
              <a:buFont typeface="Arial" pitchFamily="34" charset="0"/>
              <a:buChar char="•"/>
            </a:pPr>
            <a:r>
              <a:rPr lang="en-US" sz="2000" dirty="0" smtClean="0">
                <a:solidFill>
                  <a:schemeClr val="tx1"/>
                </a:solidFill>
              </a:rPr>
              <a:t>Watching/streaming movies/TV shows:  1.7 </a:t>
            </a:r>
            <a:r>
              <a:rPr lang="en-US" sz="2000" dirty="0" err="1" smtClean="0">
                <a:solidFill>
                  <a:schemeClr val="tx1"/>
                </a:solidFill>
              </a:rPr>
              <a:t>hrs</a:t>
            </a:r>
            <a:endParaRPr lang="en-US" sz="2000" dirty="0" smtClean="0">
              <a:solidFill>
                <a:schemeClr val="tx1"/>
              </a:solidFill>
            </a:endParaRPr>
          </a:p>
          <a:p>
            <a:pPr>
              <a:buFont typeface="Arial" pitchFamily="34" charset="0"/>
              <a:buChar char="•"/>
            </a:pPr>
            <a:r>
              <a:rPr lang="en-US" sz="2000" dirty="0" smtClean="0">
                <a:solidFill>
                  <a:schemeClr val="tx1"/>
                </a:solidFill>
              </a:rPr>
              <a:t>Using phone for talk/text/email: 1.7 </a:t>
            </a:r>
            <a:r>
              <a:rPr lang="en-US" sz="2000" dirty="0" err="1" smtClean="0">
                <a:solidFill>
                  <a:schemeClr val="tx1"/>
                </a:solidFill>
              </a:rPr>
              <a:t>hrs</a:t>
            </a:r>
            <a:endParaRPr lang="en-US" sz="2000" dirty="0" smtClean="0">
              <a:solidFill>
                <a:schemeClr val="tx1"/>
              </a:solidFill>
            </a:endParaRPr>
          </a:p>
          <a:p>
            <a:pPr>
              <a:buFont typeface="Arial" pitchFamily="34" charset="0"/>
              <a:buChar char="•"/>
            </a:pPr>
            <a:r>
              <a:rPr lang="en-US" sz="2000" dirty="0" smtClean="0">
                <a:solidFill>
                  <a:schemeClr val="tx1"/>
                </a:solidFill>
              </a:rPr>
              <a:t>Playing video/computer games:1.1 </a:t>
            </a:r>
            <a:r>
              <a:rPr lang="en-US" sz="2000" dirty="0" err="1" smtClean="0">
                <a:solidFill>
                  <a:schemeClr val="tx1"/>
                </a:solidFill>
              </a:rPr>
              <a:t>hrs</a:t>
            </a:r>
            <a:endParaRPr lang="en-US" sz="2000" dirty="0" smtClean="0">
              <a:solidFill>
                <a:schemeClr val="tx1"/>
              </a:solidFill>
            </a:endParaRPr>
          </a:p>
          <a:p>
            <a:pPr marL="68580" indent="0">
              <a:buNone/>
            </a:pPr>
            <a:endParaRPr lang="en-US" sz="2000" dirty="0">
              <a:solidFill>
                <a:srgbClr val="00B0F0"/>
              </a:solidFill>
            </a:endParaRPr>
          </a:p>
          <a:p>
            <a:pPr marL="68580" indent="0" algn="ctr">
              <a:buNone/>
            </a:pPr>
            <a:r>
              <a:rPr lang="en-US" sz="2000" dirty="0" smtClean="0">
                <a:solidFill>
                  <a:srgbClr val="00B0F0"/>
                </a:solidFill>
              </a:rPr>
              <a:t>The AVERAGE screen time among I.E. Weldon students is </a:t>
            </a:r>
            <a:r>
              <a:rPr lang="en-US" sz="2000" b="1" dirty="0" smtClean="0">
                <a:solidFill>
                  <a:srgbClr val="00B0F0"/>
                </a:solidFill>
              </a:rPr>
              <a:t>6 </a:t>
            </a:r>
            <a:r>
              <a:rPr lang="en-US" sz="2000" b="1" dirty="0" err="1" smtClean="0">
                <a:solidFill>
                  <a:srgbClr val="00B0F0"/>
                </a:solidFill>
              </a:rPr>
              <a:t>hrs</a:t>
            </a:r>
            <a:r>
              <a:rPr lang="en-US" sz="2000" b="1" dirty="0" smtClean="0">
                <a:solidFill>
                  <a:srgbClr val="00B0F0"/>
                </a:solidFill>
              </a:rPr>
              <a:t>/day</a:t>
            </a:r>
          </a:p>
          <a:p>
            <a:pPr marL="68580" indent="0" algn="ctr">
              <a:buNone/>
            </a:pPr>
            <a:endParaRPr lang="en-US" sz="2000" dirty="0"/>
          </a:p>
          <a:p>
            <a:pPr marL="68580" indent="0" algn="ctr">
              <a:buNone/>
            </a:pPr>
            <a:r>
              <a:rPr lang="en-US" sz="2000" b="1" dirty="0" smtClean="0"/>
              <a:t>ONLY 6%</a:t>
            </a:r>
            <a:r>
              <a:rPr lang="en-US" sz="2000" dirty="0" smtClean="0"/>
              <a:t> meet national guidelines of under 2 </a:t>
            </a:r>
            <a:r>
              <a:rPr lang="en-US" sz="2000" dirty="0" err="1" smtClean="0"/>
              <a:t>hrs</a:t>
            </a:r>
            <a:r>
              <a:rPr lang="en-US" sz="2000" dirty="0"/>
              <a:t> </a:t>
            </a:r>
            <a:r>
              <a:rPr lang="en-US" sz="2000" dirty="0" smtClean="0"/>
              <a:t>screen time per day</a:t>
            </a:r>
          </a:p>
          <a:p>
            <a:pPr marL="68580" indent="0" algn="ctr">
              <a:buNone/>
            </a:pPr>
            <a:endParaRPr lang="en-US" sz="2000" dirty="0"/>
          </a:p>
          <a:p>
            <a:pPr marL="68580" indent="0" algn="ctr">
              <a:buNone/>
            </a:pPr>
            <a:r>
              <a:rPr lang="en-US" sz="2000" dirty="0" smtClean="0">
                <a:solidFill>
                  <a:srgbClr val="C00000"/>
                </a:solidFill>
              </a:rPr>
              <a:t>Nationally, children and youth average </a:t>
            </a:r>
            <a:r>
              <a:rPr lang="en-US" sz="2000" b="1" dirty="0" smtClean="0">
                <a:solidFill>
                  <a:srgbClr val="C00000"/>
                </a:solidFill>
              </a:rPr>
              <a:t>7 </a:t>
            </a:r>
            <a:r>
              <a:rPr lang="en-US" sz="2000" b="1" dirty="0" err="1" smtClean="0">
                <a:solidFill>
                  <a:srgbClr val="C00000"/>
                </a:solidFill>
              </a:rPr>
              <a:t>hrs</a:t>
            </a:r>
            <a:r>
              <a:rPr lang="en-US" sz="2000" b="1" dirty="0" smtClean="0">
                <a:solidFill>
                  <a:srgbClr val="C00000"/>
                </a:solidFill>
              </a:rPr>
              <a:t> and 48 minutes </a:t>
            </a:r>
            <a:r>
              <a:rPr lang="en-US" sz="2000" dirty="0" smtClean="0">
                <a:solidFill>
                  <a:srgbClr val="C00000"/>
                </a:solidFill>
              </a:rPr>
              <a:t>of screen time per day and </a:t>
            </a:r>
            <a:r>
              <a:rPr lang="en-US" sz="2000" b="1" dirty="0" smtClean="0">
                <a:solidFill>
                  <a:srgbClr val="C00000"/>
                </a:solidFill>
              </a:rPr>
              <a:t>19%</a:t>
            </a:r>
            <a:r>
              <a:rPr lang="en-US" sz="2000" dirty="0" smtClean="0">
                <a:solidFill>
                  <a:srgbClr val="C00000"/>
                </a:solidFill>
              </a:rPr>
              <a:t> report being under the 2 </a:t>
            </a:r>
            <a:r>
              <a:rPr lang="en-US" sz="2000" dirty="0" err="1" smtClean="0">
                <a:solidFill>
                  <a:srgbClr val="C00000"/>
                </a:solidFill>
              </a:rPr>
              <a:t>hrs</a:t>
            </a:r>
            <a:r>
              <a:rPr lang="en-US" sz="2000" dirty="0" smtClean="0">
                <a:solidFill>
                  <a:srgbClr val="C00000"/>
                </a:solidFill>
              </a:rPr>
              <a:t>/day recommendation (Active Healthy Kids Canada)</a:t>
            </a:r>
            <a:endParaRPr lang="en-CA" sz="2000" dirty="0">
              <a:solidFill>
                <a:srgbClr val="C00000"/>
              </a:solidFill>
            </a:endParaRPr>
          </a:p>
        </p:txBody>
      </p:sp>
    </p:spTree>
    <p:extLst>
      <p:ext uri="{BB962C8B-B14F-4D97-AF65-F5344CB8AC3E}">
        <p14:creationId xmlns:p14="http://schemas.microsoft.com/office/powerpoint/2010/main" val="1309671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618" y="971601"/>
            <a:ext cx="5268558" cy="648071"/>
          </a:xfrm>
        </p:spPr>
        <p:txBody>
          <a:bodyPr>
            <a:normAutofit/>
          </a:bodyPr>
          <a:lstStyle/>
          <a:p>
            <a:pPr algn="ctr"/>
            <a:r>
              <a:rPr lang="en-US" sz="3200" dirty="0" smtClean="0">
                <a:solidFill>
                  <a:schemeClr val="tx1"/>
                </a:solidFill>
              </a:rPr>
              <a:t>Conclusion</a:t>
            </a:r>
            <a:endParaRPr lang="en-CA" sz="3200" dirty="0">
              <a:solidFill>
                <a:schemeClr val="tx1"/>
              </a:solidFill>
            </a:endParaRPr>
          </a:p>
        </p:txBody>
      </p:sp>
      <p:sp>
        <p:nvSpPr>
          <p:cNvPr id="3" name="Content Placeholder 2"/>
          <p:cNvSpPr>
            <a:spLocks noGrp="1"/>
          </p:cNvSpPr>
          <p:nvPr>
            <p:ph idx="1"/>
          </p:nvPr>
        </p:nvSpPr>
        <p:spPr>
          <a:xfrm>
            <a:off x="404664" y="1835696"/>
            <a:ext cx="5976664" cy="6480720"/>
          </a:xfrm>
        </p:spPr>
        <p:txBody>
          <a:bodyPr>
            <a:normAutofit lnSpcReduction="10000"/>
          </a:bodyPr>
          <a:lstStyle/>
          <a:p>
            <a:pPr marL="68580" indent="0">
              <a:buNone/>
            </a:pPr>
            <a:r>
              <a:rPr lang="en-US" sz="2000" b="1" dirty="0">
                <a:solidFill>
                  <a:srgbClr val="7030A0"/>
                </a:solidFill>
              </a:rPr>
              <a:t>Physical </a:t>
            </a:r>
            <a:r>
              <a:rPr lang="en-US" sz="2000" b="1" dirty="0" smtClean="0">
                <a:solidFill>
                  <a:srgbClr val="7030A0"/>
                </a:solidFill>
              </a:rPr>
              <a:t>Activity</a:t>
            </a:r>
          </a:p>
          <a:p>
            <a:pPr>
              <a:buFont typeface="Arial" pitchFamily="34" charset="0"/>
              <a:buChar char="•"/>
            </a:pPr>
            <a:r>
              <a:rPr lang="en-US" sz="2000" dirty="0" smtClean="0">
                <a:solidFill>
                  <a:schemeClr val="tx1"/>
                </a:solidFill>
              </a:rPr>
              <a:t>It is clear that not </a:t>
            </a:r>
            <a:r>
              <a:rPr lang="en-US" sz="2000" dirty="0">
                <a:solidFill>
                  <a:schemeClr val="tx1"/>
                </a:solidFill>
              </a:rPr>
              <a:t>e</a:t>
            </a:r>
            <a:r>
              <a:rPr lang="en-US" sz="2000" dirty="0" smtClean="0">
                <a:solidFill>
                  <a:schemeClr val="tx1"/>
                </a:solidFill>
              </a:rPr>
              <a:t>nough students are engaged in physical activity on a consistent basis</a:t>
            </a:r>
          </a:p>
          <a:p>
            <a:pPr>
              <a:buFont typeface="Arial" pitchFamily="34" charset="0"/>
              <a:buChar char="•"/>
            </a:pPr>
            <a:r>
              <a:rPr lang="en-US" sz="2000" dirty="0" smtClean="0">
                <a:solidFill>
                  <a:schemeClr val="tx1"/>
                </a:solidFill>
              </a:rPr>
              <a:t>That IE Weldon is a rural school where bussing is the primary means of transportation explains the low number of walkers/bike riders – They need to be more engaged both here and on their own</a:t>
            </a:r>
          </a:p>
          <a:p>
            <a:pPr>
              <a:buFont typeface="Arial" pitchFamily="34" charset="0"/>
              <a:buChar char="•"/>
            </a:pPr>
            <a:r>
              <a:rPr lang="en-US" sz="2000" dirty="0" smtClean="0">
                <a:solidFill>
                  <a:schemeClr val="tx1"/>
                </a:solidFill>
              </a:rPr>
              <a:t>“Organized play” by means of Phys. Ed class and extra-</a:t>
            </a:r>
            <a:r>
              <a:rPr lang="en-US" sz="2000" dirty="0" err="1" smtClean="0">
                <a:solidFill>
                  <a:schemeClr val="tx1"/>
                </a:solidFill>
              </a:rPr>
              <a:t>curriculars</a:t>
            </a:r>
            <a:r>
              <a:rPr lang="en-US" sz="2000" dirty="0" smtClean="0">
                <a:solidFill>
                  <a:schemeClr val="tx1"/>
                </a:solidFill>
              </a:rPr>
              <a:t> is prevalent, but it is unknown how much “free play” takes place</a:t>
            </a:r>
          </a:p>
          <a:p>
            <a:pPr>
              <a:buFont typeface="Arial" pitchFamily="34" charset="0"/>
              <a:buChar char="•"/>
            </a:pPr>
            <a:endParaRPr lang="en-CA" sz="2000" dirty="0">
              <a:solidFill>
                <a:schemeClr val="tx1"/>
              </a:solidFill>
            </a:endParaRPr>
          </a:p>
          <a:p>
            <a:pPr marL="68580" indent="0">
              <a:buNone/>
            </a:pPr>
            <a:r>
              <a:rPr lang="en-US" sz="2000" b="1" dirty="0">
                <a:solidFill>
                  <a:srgbClr val="7030A0"/>
                </a:solidFill>
              </a:rPr>
              <a:t>Eating Habits</a:t>
            </a:r>
          </a:p>
          <a:p>
            <a:pPr>
              <a:buFont typeface="Arial" pitchFamily="34" charset="0"/>
              <a:buChar char="•"/>
            </a:pPr>
            <a:r>
              <a:rPr lang="en-US" sz="2000" dirty="0" smtClean="0">
                <a:solidFill>
                  <a:schemeClr val="tx1"/>
                </a:solidFill>
              </a:rPr>
              <a:t>The </a:t>
            </a:r>
            <a:r>
              <a:rPr lang="en-US" sz="2000" dirty="0">
                <a:solidFill>
                  <a:schemeClr val="tx1"/>
                </a:solidFill>
              </a:rPr>
              <a:t>statistics speak for </a:t>
            </a:r>
            <a:r>
              <a:rPr lang="en-US" sz="2000" dirty="0" smtClean="0">
                <a:solidFill>
                  <a:schemeClr val="tx1"/>
                </a:solidFill>
              </a:rPr>
              <a:t>them themselves – students at Weldon are not eating well enough!</a:t>
            </a:r>
          </a:p>
          <a:p>
            <a:pPr>
              <a:buFont typeface="Arial" pitchFamily="34" charset="0"/>
              <a:buChar char="•"/>
            </a:pPr>
            <a:r>
              <a:rPr lang="en-US" sz="2000" dirty="0" smtClean="0">
                <a:solidFill>
                  <a:schemeClr val="tx1"/>
                </a:solidFill>
              </a:rPr>
              <a:t>Fruits and vegetables are a particular weakness, leading to the overall 3% of students satisfying all 4 food groups</a:t>
            </a:r>
          </a:p>
        </p:txBody>
      </p:sp>
    </p:spTree>
    <p:extLst>
      <p:ext uri="{BB962C8B-B14F-4D97-AF65-F5344CB8AC3E}">
        <p14:creationId xmlns:p14="http://schemas.microsoft.com/office/powerpoint/2010/main" val="3115877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2" y="1187624"/>
            <a:ext cx="5832648" cy="4536504"/>
          </a:xfrm>
        </p:spPr>
        <p:txBody>
          <a:bodyPr>
            <a:normAutofit/>
          </a:bodyPr>
          <a:lstStyle/>
          <a:p>
            <a:pPr marL="68580" indent="0">
              <a:buNone/>
            </a:pPr>
            <a:r>
              <a:rPr lang="en-US" sz="2000" b="1" dirty="0">
                <a:solidFill>
                  <a:srgbClr val="7030A0"/>
                </a:solidFill>
              </a:rPr>
              <a:t>Sedentary </a:t>
            </a:r>
            <a:r>
              <a:rPr lang="en-US" sz="2000" b="1" dirty="0" smtClean="0">
                <a:solidFill>
                  <a:srgbClr val="7030A0"/>
                </a:solidFill>
              </a:rPr>
              <a:t>Behavior</a:t>
            </a:r>
            <a:endParaRPr lang="en-CA" sz="2000" b="1" dirty="0" smtClean="0">
              <a:solidFill>
                <a:srgbClr val="7030A0"/>
              </a:solidFill>
            </a:endParaRPr>
          </a:p>
          <a:p>
            <a:pPr>
              <a:buFont typeface="Arial" pitchFamily="34" charset="0"/>
              <a:buChar char="•"/>
            </a:pPr>
            <a:r>
              <a:rPr lang="en-US" sz="2000" dirty="0" smtClean="0">
                <a:solidFill>
                  <a:schemeClr val="tx1"/>
                </a:solidFill>
              </a:rPr>
              <a:t>Cumulative screen time is a significant issue – It appears that students are simply going from one screen to another or perhaps using multiple screens at the same time</a:t>
            </a:r>
          </a:p>
          <a:p>
            <a:pPr>
              <a:buFont typeface="Arial" pitchFamily="34" charset="0"/>
              <a:buChar char="•"/>
            </a:pPr>
            <a:r>
              <a:rPr lang="en-US" sz="2000" dirty="0" smtClean="0">
                <a:solidFill>
                  <a:schemeClr val="tx1"/>
                </a:solidFill>
              </a:rPr>
              <a:t>It is a very strong possibility that a) students don’t know about the maximum recommended screen time or b) openly choose to ignore it</a:t>
            </a:r>
          </a:p>
          <a:p>
            <a:pPr>
              <a:buFont typeface="Arial" pitchFamily="34" charset="0"/>
              <a:buChar char="•"/>
            </a:pPr>
            <a:r>
              <a:rPr lang="en-US" sz="2000" dirty="0" smtClean="0">
                <a:solidFill>
                  <a:schemeClr val="tx1"/>
                </a:solidFill>
              </a:rPr>
              <a:t>This suggests that immediate social concerns are more pressing health concerns, both present and long term</a:t>
            </a:r>
            <a:endParaRPr lang="en-CA" sz="2000" dirty="0" smtClean="0">
              <a:solidFill>
                <a:schemeClr val="tx1"/>
              </a:solidFill>
            </a:endParaRPr>
          </a:p>
        </p:txBody>
      </p:sp>
      <p:pic>
        <p:nvPicPr>
          <p:cNvPr id="2050" name="Picture 2" descr="http://www.occupationaltherapychildren.com.au/blog/wp-content/uploads/2013/03/smart-phones-and-table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80" y="5724128"/>
            <a:ext cx="58293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016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548680" y="1043608"/>
            <a:ext cx="5760639" cy="504056"/>
          </a:xfrm>
        </p:spPr>
        <p:txBody>
          <a:bodyPr>
            <a:normAutofit fontScale="92500" lnSpcReduction="20000"/>
          </a:bodyPr>
          <a:lstStyle/>
          <a:p>
            <a:pPr algn="ctr"/>
            <a:r>
              <a:rPr lang="en-US" sz="3600" b="0" dirty="0" smtClean="0">
                <a:solidFill>
                  <a:schemeClr val="tx1"/>
                </a:solidFill>
              </a:rPr>
              <a:t>Implications</a:t>
            </a:r>
            <a:endParaRPr lang="en-CA" sz="3600" b="0" dirty="0">
              <a:solidFill>
                <a:schemeClr val="tx1"/>
              </a:solidFill>
            </a:endParaRPr>
          </a:p>
        </p:txBody>
      </p:sp>
      <p:sp>
        <p:nvSpPr>
          <p:cNvPr id="6" name="Content Placeholder 5"/>
          <p:cNvSpPr>
            <a:spLocks noGrp="1"/>
          </p:cNvSpPr>
          <p:nvPr>
            <p:ph sz="half" idx="2"/>
          </p:nvPr>
        </p:nvSpPr>
        <p:spPr>
          <a:xfrm>
            <a:off x="404664" y="1763689"/>
            <a:ext cx="5976664" cy="3960439"/>
          </a:xfrm>
        </p:spPr>
        <p:txBody>
          <a:bodyPr/>
          <a:lstStyle/>
          <a:p>
            <a:pPr marL="68580" indent="0">
              <a:buNone/>
            </a:pPr>
            <a:r>
              <a:rPr lang="en-US" sz="2000" b="1" dirty="0">
                <a:solidFill>
                  <a:srgbClr val="7030A0"/>
                </a:solidFill>
              </a:rPr>
              <a:t>Physical </a:t>
            </a:r>
            <a:r>
              <a:rPr lang="en-US" sz="2000" b="1" dirty="0" smtClean="0">
                <a:solidFill>
                  <a:srgbClr val="7030A0"/>
                </a:solidFill>
              </a:rPr>
              <a:t>Activity</a:t>
            </a:r>
          </a:p>
          <a:p>
            <a:pPr>
              <a:buFont typeface="Arial" pitchFamily="34" charset="0"/>
              <a:buChar char="•"/>
            </a:pPr>
            <a:r>
              <a:rPr lang="en-US" sz="2000" dirty="0" smtClean="0">
                <a:solidFill>
                  <a:schemeClr val="tx1"/>
                </a:solidFill>
              </a:rPr>
              <a:t>Students not on school teams might see a lack of opportunity in physical activity</a:t>
            </a:r>
          </a:p>
          <a:p>
            <a:pPr>
              <a:buFont typeface="Arial" pitchFamily="34" charset="0"/>
              <a:buChar char="•"/>
            </a:pPr>
            <a:r>
              <a:rPr lang="en-US" sz="2000" dirty="0" smtClean="0">
                <a:solidFill>
                  <a:schemeClr val="tx1"/>
                </a:solidFill>
              </a:rPr>
              <a:t>Students might not see healthy health patterns now as important</a:t>
            </a:r>
          </a:p>
          <a:p>
            <a:pPr>
              <a:buFont typeface="Arial" pitchFamily="34" charset="0"/>
              <a:buChar char="•"/>
            </a:pPr>
            <a:r>
              <a:rPr lang="en-US" sz="2000" dirty="0" smtClean="0">
                <a:solidFill>
                  <a:schemeClr val="tx1"/>
                </a:solidFill>
              </a:rPr>
              <a:t>This lack of activity lends itself to sedentary behavior</a:t>
            </a:r>
          </a:p>
          <a:p>
            <a:pPr>
              <a:buFont typeface="Arial" pitchFamily="34" charset="0"/>
              <a:buChar char="•"/>
            </a:pPr>
            <a:r>
              <a:rPr lang="en-US" sz="2000" dirty="0">
                <a:solidFill>
                  <a:schemeClr val="tx1"/>
                </a:solidFill>
              </a:rPr>
              <a:t>I</a:t>
            </a:r>
            <a:r>
              <a:rPr lang="en-US" sz="2000" dirty="0" smtClean="0">
                <a:solidFill>
                  <a:schemeClr val="tx1"/>
                </a:solidFill>
              </a:rPr>
              <a:t>ssues such as depression, anxiety, etc. will increase</a:t>
            </a:r>
          </a:p>
          <a:p>
            <a:pPr>
              <a:buFont typeface="Arial" pitchFamily="34" charset="0"/>
              <a:buChar char="•"/>
            </a:pPr>
            <a:r>
              <a:rPr lang="en-US" sz="2000" dirty="0" smtClean="0">
                <a:solidFill>
                  <a:schemeClr val="tx1"/>
                </a:solidFill>
              </a:rPr>
              <a:t>Student success will decline (marks, credit achievement</a:t>
            </a:r>
            <a:endParaRPr lang="en-CA" sz="2000" dirty="0">
              <a:solidFill>
                <a:schemeClr val="tx1"/>
              </a:solidFill>
            </a:endParaRPr>
          </a:p>
          <a:p>
            <a:pPr marL="68580" indent="0">
              <a:buNone/>
            </a:pPr>
            <a:endParaRPr lang="en-US" sz="2000" b="1" dirty="0" smtClean="0">
              <a:solidFill>
                <a:srgbClr val="7030A0"/>
              </a:solidFill>
            </a:endParaRPr>
          </a:p>
          <a:p>
            <a:pPr marL="68580" indent="0">
              <a:buNone/>
            </a:pPr>
            <a:endParaRPr lang="en-US" dirty="0" smtClean="0"/>
          </a:p>
          <a:p>
            <a:pPr marL="68580" indent="0">
              <a:buNone/>
            </a:pPr>
            <a:endParaRPr lang="en-CA" dirty="0"/>
          </a:p>
        </p:txBody>
      </p:sp>
      <p:pic>
        <p:nvPicPr>
          <p:cNvPr id="3074" name="Picture 2" descr="http://dchcquality.com/wp-content/uploads/2012/03/jum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4784" y="5724128"/>
            <a:ext cx="3920952" cy="2940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2780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1007</TotalTime>
  <Words>1560</Words>
  <Application>Microsoft Office PowerPoint</Application>
  <PresentationFormat>On-screen Show (4:3)</PresentationFormat>
  <Paragraphs>138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Behavioral Study of Teens: An Unhealthy Generation? Policy Brief for I.E. Weldon</vt:lpstr>
      <vt:lpstr>Introduction</vt:lpstr>
      <vt:lpstr>PowerPoint Presentation</vt:lpstr>
      <vt:lpstr>Results  Key Findings at I.E. Weldon</vt:lpstr>
      <vt:lpstr>PowerPoint Presentation</vt:lpstr>
      <vt:lpstr>PowerPoint Presentation</vt:lpstr>
      <vt:lpstr>Conclusion</vt:lpstr>
      <vt:lpstr>PowerPoint Presentation</vt:lpstr>
      <vt:lpstr>PowerPoint Presentation</vt:lpstr>
      <vt:lpstr>PowerPoint Presentation</vt:lpstr>
      <vt:lpstr>Recommendations</vt:lpstr>
      <vt:lpstr>PowerPoint Presentation</vt:lpstr>
      <vt:lpstr>PowerPoint Presentation</vt:lpstr>
      <vt:lpstr>HSB4U – Course Connections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Eating Among Teens Policy Brief for I.E. Weldon</dc:title>
  <dc:creator>Shields, Jeff</dc:creator>
  <cp:lastModifiedBy>Shields, Jeff</cp:lastModifiedBy>
  <cp:revision>30</cp:revision>
  <dcterms:created xsi:type="dcterms:W3CDTF">2015-05-25T19:37:30Z</dcterms:created>
  <dcterms:modified xsi:type="dcterms:W3CDTF">2015-06-02T13:32:01Z</dcterms:modified>
</cp:coreProperties>
</file>