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6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8ET8KyiY_N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p Stere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1598909"/>
            <a:ext cx="86296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>
          <a:xfrm>
            <a:off x="278969" y="1379349"/>
            <a:ext cx="2650211" cy="42000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Mind’s On: </a:t>
            </a:r>
            <a:r>
              <a:rPr lang="en-US" sz="4000" dirty="0">
                <a:solidFill>
                  <a:schemeClr val="bg1"/>
                </a:solidFill>
                <a:latin typeface="+mn-lt"/>
              </a:rPr>
              <a:t>What’s Happening?</a:t>
            </a:r>
          </a:p>
        </p:txBody>
      </p:sp>
    </p:spTree>
    <p:extLst>
      <p:ext uri="{BB962C8B-B14F-4D97-AF65-F5344CB8AC3E}">
        <p14:creationId xmlns:p14="http://schemas.microsoft.com/office/powerpoint/2010/main" val="223156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dirty="0" smtClean="0"/>
              <a:t>Video/Theory </a:t>
            </a:r>
            <a:r>
              <a:rPr lang="en-US" dirty="0" smtClean="0"/>
              <a:t>Connect</a:t>
            </a:r>
            <a:endParaRPr lang="en-CA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 your note just write the title </a:t>
            </a:r>
            <a:r>
              <a:rPr lang="en-US" sz="2400" b="1" dirty="0" smtClean="0">
                <a:solidFill>
                  <a:schemeClr val="accent1"/>
                </a:solidFill>
              </a:rPr>
              <a:t>Are We Racist? (The National, CBC</a:t>
            </a:r>
            <a:r>
              <a:rPr lang="en-US" sz="2400" b="1" dirty="0" smtClean="0">
                <a:solidFill>
                  <a:schemeClr val="accent1"/>
                </a:solidFill>
              </a:rPr>
              <a:t>) </a:t>
            </a:r>
            <a:r>
              <a:rPr lang="en-US" sz="2400" dirty="0" smtClean="0">
                <a:solidFill>
                  <a:schemeClr val="tx2"/>
                </a:solidFill>
              </a:rPr>
              <a:t>and write down the names of the different theories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Under </a:t>
            </a:r>
            <a:r>
              <a:rPr lang="en-US" sz="2400" dirty="0" smtClean="0"/>
              <a:t>each theory write down examples from the </a:t>
            </a:r>
            <a:r>
              <a:rPr lang="en-US" sz="2400" dirty="0" smtClean="0"/>
              <a:t>documentary and/or the overall issue that </a:t>
            </a:r>
            <a:r>
              <a:rPr lang="en-US" sz="2400" dirty="0" smtClean="0"/>
              <a:t>connect to each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052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5" descr="bad stere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769" y="650929"/>
            <a:ext cx="8057794" cy="561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3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Theories of Prejudice and Discrimination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60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Video: </a:t>
            </a:r>
            <a:br>
              <a:rPr lang="en-US" dirty="0" smtClean="0"/>
            </a:br>
            <a:r>
              <a:rPr lang="en-US" dirty="0" smtClean="0"/>
              <a:t>Racism </a:t>
            </a:r>
            <a:r>
              <a:rPr lang="en-US" dirty="0" smtClean="0"/>
              <a:t>in Canada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28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Quick Agree/Disagree</a:t>
            </a:r>
            <a:endParaRPr lang="en-CA" sz="2400" b="1" dirty="0" smtClean="0"/>
          </a:p>
          <a:p>
            <a:r>
              <a:rPr lang="en-CA" sz="2400" dirty="0" smtClean="0"/>
              <a:t>Our </a:t>
            </a:r>
            <a:r>
              <a:rPr lang="en-CA" sz="2400" dirty="0"/>
              <a:t>diversity is a national </a:t>
            </a:r>
            <a:r>
              <a:rPr lang="en-CA" sz="2400" dirty="0" smtClean="0"/>
              <a:t>strength</a:t>
            </a:r>
          </a:p>
          <a:p>
            <a:r>
              <a:rPr lang="en-CA" sz="2400" dirty="0"/>
              <a:t>Overall, Canada has deeply engrained racism and discrimination that will never go away</a:t>
            </a:r>
          </a:p>
        </p:txBody>
      </p:sp>
      <p:pic>
        <p:nvPicPr>
          <p:cNvPr id="14339" name="Picture 2" descr="https://muslimreverie.files.wordpress.com/2011/05/stop_racism___unite_together_by_1___rob___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375" y="3395967"/>
            <a:ext cx="3912113" cy="29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3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Process of Discrimination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33953"/>
            <a:ext cx="7315200" cy="60598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r>
              <a:rPr lang="en-US" sz="3400" dirty="0" smtClean="0">
                <a:solidFill>
                  <a:schemeClr val="accent1"/>
                </a:solidFill>
              </a:rPr>
              <a:t>Stereotypes: </a:t>
            </a:r>
            <a:r>
              <a:rPr lang="en-CA" sz="3400" dirty="0"/>
              <a:t>False or generalized beliefs about a group of </a:t>
            </a:r>
            <a:r>
              <a:rPr lang="en-CA" sz="3400" dirty="0" smtClean="0"/>
              <a:t>people; these </a:t>
            </a:r>
            <a:r>
              <a:rPr lang="en-CA" sz="3400" dirty="0"/>
              <a:t>categorize members without regard for individual </a:t>
            </a:r>
            <a:r>
              <a:rPr lang="en-CA" sz="3400" dirty="0" smtClean="0"/>
              <a:t>differences.</a:t>
            </a:r>
            <a:endParaRPr lang="en-CA" sz="3400" dirty="0"/>
          </a:p>
          <a:p>
            <a:r>
              <a:rPr lang="en-US" sz="3400" dirty="0" smtClean="0">
                <a:solidFill>
                  <a:schemeClr val="accent1"/>
                </a:solidFill>
              </a:rPr>
              <a:t>Prejudice: </a:t>
            </a:r>
            <a:r>
              <a:rPr lang="en-CA" sz="3400" dirty="0"/>
              <a:t>A rigid generalization about an entire category of </a:t>
            </a:r>
            <a:r>
              <a:rPr lang="en-CA" sz="3400" dirty="0" smtClean="0"/>
              <a:t>people; refers </a:t>
            </a:r>
            <a:r>
              <a:rPr lang="en-CA" sz="3400" dirty="0"/>
              <a:t>to </a:t>
            </a:r>
            <a:r>
              <a:rPr lang="en-CA" sz="3400" dirty="0" smtClean="0"/>
              <a:t>attitudes and </a:t>
            </a:r>
            <a:r>
              <a:rPr lang="en-CA" sz="3400" dirty="0"/>
              <a:t>builds off of </a:t>
            </a:r>
            <a:r>
              <a:rPr lang="en-CA" sz="3400" dirty="0" smtClean="0"/>
              <a:t>stereotypes.</a:t>
            </a:r>
            <a:endParaRPr lang="en-CA" sz="3400" dirty="0"/>
          </a:p>
          <a:p>
            <a:r>
              <a:rPr lang="en-US" sz="3400" dirty="0" smtClean="0">
                <a:solidFill>
                  <a:schemeClr val="accent1"/>
                </a:solidFill>
              </a:rPr>
              <a:t>Discrimination: </a:t>
            </a:r>
            <a:r>
              <a:rPr lang="en-CA" sz="3400" dirty="0"/>
              <a:t>Inequitable treatment of people based on their race, faith, gender, sexual orientation, nationality, </a:t>
            </a:r>
            <a:r>
              <a:rPr lang="en-CA" sz="3400" dirty="0" smtClean="0"/>
              <a:t>etc.; refers to action.</a:t>
            </a:r>
            <a:endParaRPr lang="en-CA" sz="3400" dirty="0"/>
          </a:p>
          <a:p>
            <a:r>
              <a:rPr lang="en-US" sz="3400" dirty="0" smtClean="0">
                <a:solidFill>
                  <a:schemeClr val="accent1"/>
                </a:solidFill>
              </a:rPr>
              <a:t>Systemic Discrimination: </a:t>
            </a:r>
            <a:r>
              <a:rPr lang="en-CA" sz="3400" dirty="0"/>
              <a:t>Policies or practices in an organization that allow for inequitable treatment to </a:t>
            </a:r>
            <a:r>
              <a:rPr lang="en-CA" sz="3400" dirty="0" smtClean="0"/>
              <a:t>occur; refers </a:t>
            </a:r>
            <a:r>
              <a:rPr lang="en-CA" sz="3400" dirty="0"/>
              <a:t>to bias in attitudes and actions in our societal </a:t>
            </a:r>
            <a:r>
              <a:rPr lang="en-CA" sz="3400" dirty="0" smtClean="0"/>
              <a:t>institutions.</a:t>
            </a:r>
          </a:p>
          <a:p>
            <a:r>
              <a:rPr lang="en-US" sz="3400" dirty="0" smtClean="0">
                <a:solidFill>
                  <a:schemeClr val="accent1"/>
                </a:solidFill>
              </a:rPr>
              <a:t>Genocide: </a:t>
            </a:r>
            <a:r>
              <a:rPr lang="en-CA" sz="3400" dirty="0"/>
              <a:t>The most extreme form of systemic discrimination; it’s the systematic destruction of an identifiable group 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8" name="SMARTInkShape-1"/>
          <p:cNvSpPr/>
          <p:nvPr>
            <p:custDataLst>
              <p:tags r:id="rId1"/>
            </p:custDataLst>
          </p:nvPr>
        </p:nvSpPr>
        <p:spPr>
          <a:xfrm>
            <a:off x="7893848" y="3286125"/>
            <a:ext cx="2488403" cy="486506"/>
          </a:xfrm>
          <a:custGeom>
            <a:avLst/>
            <a:gdLst/>
            <a:ahLst/>
            <a:cxnLst/>
            <a:rect l="0" t="0" r="0" b="0"/>
            <a:pathLst>
              <a:path w="2488403" h="486506">
                <a:moveTo>
                  <a:pt x="71433" y="369094"/>
                </a:moveTo>
                <a:lnTo>
                  <a:pt x="71433" y="369094"/>
                </a:lnTo>
                <a:lnTo>
                  <a:pt x="62009" y="326711"/>
                </a:lnTo>
                <a:lnTo>
                  <a:pt x="63790" y="287303"/>
                </a:lnTo>
                <a:lnTo>
                  <a:pt x="70762" y="229769"/>
                </a:lnTo>
                <a:lnTo>
                  <a:pt x="71301" y="172974"/>
                </a:lnTo>
                <a:lnTo>
                  <a:pt x="71394" y="126511"/>
                </a:lnTo>
                <a:lnTo>
                  <a:pt x="80852" y="67568"/>
                </a:lnTo>
                <a:lnTo>
                  <a:pt x="83340" y="23818"/>
                </a:lnTo>
                <a:lnTo>
                  <a:pt x="101421" y="23813"/>
                </a:lnTo>
                <a:lnTo>
                  <a:pt x="108133" y="20284"/>
                </a:lnTo>
                <a:lnTo>
                  <a:pt x="111774" y="17492"/>
                </a:lnTo>
                <a:lnTo>
                  <a:pt x="122877" y="14389"/>
                </a:lnTo>
                <a:lnTo>
                  <a:pt x="157595" y="8596"/>
                </a:lnTo>
                <a:lnTo>
                  <a:pt x="179424" y="2547"/>
                </a:lnTo>
                <a:lnTo>
                  <a:pt x="238877" y="66"/>
                </a:lnTo>
                <a:lnTo>
                  <a:pt x="287414" y="1332"/>
                </a:lnTo>
                <a:lnTo>
                  <a:pt x="345497" y="10252"/>
                </a:lnTo>
                <a:lnTo>
                  <a:pt x="398941" y="11688"/>
                </a:lnTo>
                <a:lnTo>
                  <a:pt x="451274" y="11863"/>
                </a:lnTo>
                <a:lnTo>
                  <a:pt x="509335" y="10575"/>
                </a:lnTo>
                <a:lnTo>
                  <a:pt x="568232" y="2480"/>
                </a:lnTo>
                <a:lnTo>
                  <a:pt x="613303" y="735"/>
                </a:lnTo>
                <a:lnTo>
                  <a:pt x="661494" y="218"/>
                </a:lnTo>
                <a:lnTo>
                  <a:pt x="707964" y="64"/>
                </a:lnTo>
                <a:lnTo>
                  <a:pt x="756570" y="19"/>
                </a:lnTo>
                <a:lnTo>
                  <a:pt x="803162" y="5"/>
                </a:lnTo>
                <a:lnTo>
                  <a:pt x="855333" y="2"/>
                </a:lnTo>
                <a:lnTo>
                  <a:pt x="904303" y="0"/>
                </a:lnTo>
                <a:lnTo>
                  <a:pt x="959624" y="0"/>
                </a:lnTo>
                <a:lnTo>
                  <a:pt x="1016722" y="0"/>
                </a:lnTo>
                <a:lnTo>
                  <a:pt x="1070085" y="0"/>
                </a:lnTo>
                <a:lnTo>
                  <a:pt x="1124526" y="0"/>
                </a:lnTo>
                <a:lnTo>
                  <a:pt x="1174184" y="0"/>
                </a:lnTo>
                <a:lnTo>
                  <a:pt x="1232304" y="0"/>
                </a:lnTo>
                <a:lnTo>
                  <a:pt x="1279063" y="0"/>
                </a:lnTo>
                <a:lnTo>
                  <a:pt x="1326628" y="0"/>
                </a:lnTo>
                <a:lnTo>
                  <a:pt x="1382998" y="0"/>
                </a:lnTo>
                <a:lnTo>
                  <a:pt x="1438622" y="0"/>
                </a:lnTo>
                <a:lnTo>
                  <a:pt x="1493511" y="0"/>
                </a:lnTo>
                <a:lnTo>
                  <a:pt x="1549577" y="0"/>
                </a:lnTo>
                <a:lnTo>
                  <a:pt x="1598750" y="0"/>
                </a:lnTo>
                <a:lnTo>
                  <a:pt x="1646408" y="8182"/>
                </a:lnTo>
                <a:lnTo>
                  <a:pt x="1696979" y="11171"/>
                </a:lnTo>
                <a:lnTo>
                  <a:pt x="1752193" y="18081"/>
                </a:lnTo>
                <a:lnTo>
                  <a:pt x="1801219" y="22115"/>
                </a:lnTo>
                <a:lnTo>
                  <a:pt x="1848827" y="23477"/>
                </a:lnTo>
                <a:lnTo>
                  <a:pt x="1906444" y="23746"/>
                </a:lnTo>
                <a:lnTo>
                  <a:pt x="1956140" y="23799"/>
                </a:lnTo>
                <a:lnTo>
                  <a:pt x="2002264" y="31993"/>
                </a:lnTo>
                <a:lnTo>
                  <a:pt x="2053904" y="34983"/>
                </a:lnTo>
                <a:lnTo>
                  <a:pt x="2103008" y="35573"/>
                </a:lnTo>
                <a:lnTo>
                  <a:pt x="2154461" y="35676"/>
                </a:lnTo>
                <a:lnTo>
                  <a:pt x="2205277" y="35706"/>
                </a:lnTo>
                <a:lnTo>
                  <a:pt x="2261673" y="35716"/>
                </a:lnTo>
                <a:lnTo>
                  <a:pt x="2315341" y="35718"/>
                </a:lnTo>
                <a:lnTo>
                  <a:pt x="2368746" y="35719"/>
                </a:lnTo>
                <a:lnTo>
                  <a:pt x="2425076" y="35719"/>
                </a:lnTo>
                <a:lnTo>
                  <a:pt x="2450318" y="35719"/>
                </a:lnTo>
                <a:lnTo>
                  <a:pt x="2455075" y="37042"/>
                </a:lnTo>
                <a:lnTo>
                  <a:pt x="2458246" y="39247"/>
                </a:lnTo>
                <a:lnTo>
                  <a:pt x="2460360" y="42039"/>
                </a:lnTo>
                <a:lnTo>
                  <a:pt x="2466238" y="45143"/>
                </a:lnTo>
                <a:lnTo>
                  <a:pt x="2488385" y="47624"/>
                </a:lnTo>
                <a:lnTo>
                  <a:pt x="2488402" y="103946"/>
                </a:lnTo>
                <a:lnTo>
                  <a:pt x="2488402" y="157200"/>
                </a:lnTo>
                <a:lnTo>
                  <a:pt x="2488402" y="214631"/>
                </a:lnTo>
                <a:lnTo>
                  <a:pt x="2488402" y="273886"/>
                </a:lnTo>
                <a:lnTo>
                  <a:pt x="2488402" y="333380"/>
                </a:lnTo>
                <a:lnTo>
                  <a:pt x="2488402" y="392172"/>
                </a:lnTo>
                <a:lnTo>
                  <a:pt x="2488402" y="430526"/>
                </a:lnTo>
                <a:lnTo>
                  <a:pt x="2484874" y="439612"/>
                </a:lnTo>
                <a:lnTo>
                  <a:pt x="2476986" y="451687"/>
                </a:lnTo>
                <a:lnTo>
                  <a:pt x="2476497" y="464299"/>
                </a:lnTo>
                <a:lnTo>
                  <a:pt x="2419273" y="464344"/>
                </a:lnTo>
                <a:lnTo>
                  <a:pt x="2366023" y="464344"/>
                </a:lnTo>
                <a:lnTo>
                  <a:pt x="2307033" y="465667"/>
                </a:lnTo>
                <a:lnTo>
                  <a:pt x="2283487" y="473768"/>
                </a:lnTo>
                <a:lnTo>
                  <a:pt x="2225663" y="476186"/>
                </a:lnTo>
                <a:lnTo>
                  <a:pt x="2171116" y="476248"/>
                </a:lnTo>
                <a:lnTo>
                  <a:pt x="2149946" y="477572"/>
                </a:lnTo>
                <a:lnTo>
                  <a:pt x="2111223" y="486501"/>
                </a:lnTo>
                <a:lnTo>
                  <a:pt x="2057289" y="476921"/>
                </a:lnTo>
                <a:lnTo>
                  <a:pt x="2004069" y="476290"/>
                </a:lnTo>
                <a:lnTo>
                  <a:pt x="1950256" y="486505"/>
                </a:lnTo>
                <a:lnTo>
                  <a:pt x="1934813" y="483894"/>
                </a:lnTo>
                <a:lnTo>
                  <a:pt x="1922216" y="479647"/>
                </a:lnTo>
                <a:lnTo>
                  <a:pt x="1868801" y="476548"/>
                </a:lnTo>
                <a:lnTo>
                  <a:pt x="1809950" y="476267"/>
                </a:lnTo>
                <a:lnTo>
                  <a:pt x="1754195" y="476251"/>
                </a:lnTo>
                <a:lnTo>
                  <a:pt x="1697298" y="476250"/>
                </a:lnTo>
                <a:lnTo>
                  <a:pt x="1640193" y="476250"/>
                </a:lnTo>
                <a:lnTo>
                  <a:pt x="1583591" y="476250"/>
                </a:lnTo>
                <a:lnTo>
                  <a:pt x="1527968" y="476250"/>
                </a:lnTo>
                <a:lnTo>
                  <a:pt x="1470089" y="476250"/>
                </a:lnTo>
                <a:lnTo>
                  <a:pt x="1412968" y="476250"/>
                </a:lnTo>
                <a:lnTo>
                  <a:pt x="1353786" y="476250"/>
                </a:lnTo>
                <a:lnTo>
                  <a:pt x="1298513" y="476250"/>
                </a:lnTo>
                <a:lnTo>
                  <a:pt x="1244321" y="476250"/>
                </a:lnTo>
                <a:lnTo>
                  <a:pt x="1192591" y="476250"/>
                </a:lnTo>
                <a:lnTo>
                  <a:pt x="1139641" y="476250"/>
                </a:lnTo>
                <a:lnTo>
                  <a:pt x="1090111" y="476250"/>
                </a:lnTo>
                <a:lnTo>
                  <a:pt x="1032222" y="476250"/>
                </a:lnTo>
                <a:lnTo>
                  <a:pt x="976535" y="474927"/>
                </a:lnTo>
                <a:lnTo>
                  <a:pt x="943282" y="465999"/>
                </a:lnTo>
                <a:lnTo>
                  <a:pt x="890501" y="474740"/>
                </a:lnTo>
                <a:lnTo>
                  <a:pt x="869157" y="475803"/>
                </a:lnTo>
                <a:lnTo>
                  <a:pt x="810466" y="465421"/>
                </a:lnTo>
                <a:lnTo>
                  <a:pt x="755568" y="464407"/>
                </a:lnTo>
                <a:lnTo>
                  <a:pt x="704383" y="464349"/>
                </a:lnTo>
                <a:lnTo>
                  <a:pt x="651480" y="464344"/>
                </a:lnTo>
                <a:lnTo>
                  <a:pt x="596059" y="464344"/>
                </a:lnTo>
                <a:lnTo>
                  <a:pt x="544221" y="464344"/>
                </a:lnTo>
                <a:lnTo>
                  <a:pt x="488894" y="464344"/>
                </a:lnTo>
                <a:lnTo>
                  <a:pt x="437064" y="464344"/>
                </a:lnTo>
                <a:lnTo>
                  <a:pt x="378209" y="464344"/>
                </a:lnTo>
                <a:lnTo>
                  <a:pt x="328161" y="464344"/>
                </a:lnTo>
                <a:lnTo>
                  <a:pt x="296108" y="460816"/>
                </a:lnTo>
                <a:lnTo>
                  <a:pt x="244927" y="453173"/>
                </a:lnTo>
                <a:lnTo>
                  <a:pt x="191093" y="452502"/>
                </a:lnTo>
                <a:lnTo>
                  <a:pt x="176210" y="451143"/>
                </a:lnTo>
                <a:lnTo>
                  <a:pt x="152347" y="443019"/>
                </a:lnTo>
                <a:lnTo>
                  <a:pt x="99072" y="440677"/>
                </a:lnTo>
                <a:lnTo>
                  <a:pt x="81681" y="440574"/>
                </a:lnTo>
                <a:lnTo>
                  <a:pt x="72460" y="437023"/>
                </a:lnTo>
                <a:lnTo>
                  <a:pt x="68148" y="434223"/>
                </a:lnTo>
                <a:lnTo>
                  <a:pt x="49441" y="430284"/>
                </a:lnTo>
                <a:lnTo>
                  <a:pt x="0" y="428625"/>
                </a:lnTo>
                <a:lnTo>
                  <a:pt x="11902" y="35718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MARTInkShape-2"/>
          <p:cNvSpPr/>
          <p:nvPr>
            <p:custDataLst>
              <p:tags r:id="rId2"/>
            </p:custDataLst>
          </p:nvPr>
        </p:nvSpPr>
        <p:spPr>
          <a:xfrm>
            <a:off x="8001000" y="2024063"/>
            <a:ext cx="1333501" cy="523876"/>
          </a:xfrm>
          <a:custGeom>
            <a:avLst/>
            <a:gdLst/>
            <a:ahLst/>
            <a:cxnLst/>
            <a:rect l="0" t="0" r="0" b="0"/>
            <a:pathLst>
              <a:path w="1333501" h="523876">
                <a:moveTo>
                  <a:pt x="47625" y="392906"/>
                </a:moveTo>
                <a:lnTo>
                  <a:pt x="47625" y="392906"/>
                </a:lnTo>
                <a:lnTo>
                  <a:pt x="41304" y="386585"/>
                </a:lnTo>
                <a:lnTo>
                  <a:pt x="38201" y="379954"/>
                </a:lnTo>
                <a:lnTo>
                  <a:pt x="37374" y="376334"/>
                </a:lnTo>
                <a:lnTo>
                  <a:pt x="42905" y="343330"/>
                </a:lnTo>
                <a:lnTo>
                  <a:pt x="36926" y="289249"/>
                </a:lnTo>
                <a:lnTo>
                  <a:pt x="35878" y="230207"/>
                </a:lnTo>
                <a:lnTo>
                  <a:pt x="35733" y="173047"/>
                </a:lnTo>
                <a:lnTo>
                  <a:pt x="34398" y="131316"/>
                </a:lnTo>
                <a:lnTo>
                  <a:pt x="29400" y="118776"/>
                </a:lnTo>
                <a:lnTo>
                  <a:pt x="29823" y="101737"/>
                </a:lnTo>
                <a:lnTo>
                  <a:pt x="35201" y="42298"/>
                </a:lnTo>
                <a:lnTo>
                  <a:pt x="35719" y="1"/>
                </a:lnTo>
                <a:lnTo>
                  <a:pt x="91294" y="0"/>
                </a:lnTo>
                <a:lnTo>
                  <a:pt x="145986" y="0"/>
                </a:lnTo>
                <a:lnTo>
                  <a:pt x="205267" y="0"/>
                </a:lnTo>
                <a:lnTo>
                  <a:pt x="263844" y="0"/>
                </a:lnTo>
                <a:lnTo>
                  <a:pt x="323291" y="10251"/>
                </a:lnTo>
                <a:lnTo>
                  <a:pt x="381240" y="11688"/>
                </a:lnTo>
                <a:lnTo>
                  <a:pt x="413262" y="15369"/>
                </a:lnTo>
                <a:lnTo>
                  <a:pt x="446562" y="21311"/>
                </a:lnTo>
                <a:lnTo>
                  <a:pt x="498902" y="29639"/>
                </a:lnTo>
                <a:lnTo>
                  <a:pt x="548781" y="34517"/>
                </a:lnTo>
                <a:lnTo>
                  <a:pt x="601163" y="39009"/>
                </a:lnTo>
                <a:lnTo>
                  <a:pt x="650414" y="45923"/>
                </a:lnTo>
                <a:lnTo>
                  <a:pt x="707895" y="56824"/>
                </a:lnTo>
                <a:lnTo>
                  <a:pt x="760720" y="58996"/>
                </a:lnTo>
                <a:lnTo>
                  <a:pt x="816232" y="59425"/>
                </a:lnTo>
                <a:lnTo>
                  <a:pt x="858947" y="63038"/>
                </a:lnTo>
                <a:lnTo>
                  <a:pt x="913516" y="70700"/>
                </a:lnTo>
                <a:lnTo>
                  <a:pt x="967701" y="72663"/>
                </a:lnTo>
                <a:lnTo>
                  <a:pt x="1025567" y="82602"/>
                </a:lnTo>
                <a:lnTo>
                  <a:pt x="1081129" y="83278"/>
                </a:lnTo>
                <a:lnTo>
                  <a:pt x="1110116" y="86852"/>
                </a:lnTo>
                <a:lnTo>
                  <a:pt x="1169544" y="94512"/>
                </a:lnTo>
                <a:lnTo>
                  <a:pt x="1223493" y="95206"/>
                </a:lnTo>
                <a:lnTo>
                  <a:pt x="1276496" y="95248"/>
                </a:lnTo>
                <a:lnTo>
                  <a:pt x="1333500" y="95250"/>
                </a:lnTo>
                <a:lnTo>
                  <a:pt x="1333500" y="151067"/>
                </a:lnTo>
                <a:lnTo>
                  <a:pt x="1333500" y="205641"/>
                </a:lnTo>
                <a:lnTo>
                  <a:pt x="1333500" y="256042"/>
                </a:lnTo>
                <a:lnTo>
                  <a:pt x="1332177" y="305703"/>
                </a:lnTo>
                <a:lnTo>
                  <a:pt x="1326641" y="336347"/>
                </a:lnTo>
                <a:lnTo>
                  <a:pt x="1332336" y="393297"/>
                </a:lnTo>
                <a:lnTo>
                  <a:pt x="1333347" y="448961"/>
                </a:lnTo>
                <a:lnTo>
                  <a:pt x="1333496" y="507305"/>
                </a:lnTo>
                <a:lnTo>
                  <a:pt x="1333500" y="523870"/>
                </a:lnTo>
                <a:lnTo>
                  <a:pt x="1315419" y="523875"/>
                </a:lnTo>
                <a:lnTo>
                  <a:pt x="1308707" y="520346"/>
                </a:lnTo>
                <a:lnTo>
                  <a:pt x="1299940" y="513623"/>
                </a:lnTo>
                <a:lnTo>
                  <a:pt x="1244846" y="511997"/>
                </a:lnTo>
                <a:lnTo>
                  <a:pt x="1187019" y="511970"/>
                </a:lnTo>
                <a:lnTo>
                  <a:pt x="1127572" y="511968"/>
                </a:lnTo>
                <a:lnTo>
                  <a:pt x="1069598" y="511968"/>
                </a:lnTo>
                <a:lnTo>
                  <a:pt x="1011773" y="511968"/>
                </a:lnTo>
                <a:lnTo>
                  <a:pt x="989426" y="510645"/>
                </a:lnTo>
                <a:lnTo>
                  <a:pt x="938923" y="501717"/>
                </a:lnTo>
                <a:lnTo>
                  <a:pt x="880842" y="500280"/>
                </a:lnTo>
                <a:lnTo>
                  <a:pt x="845279" y="496599"/>
                </a:lnTo>
                <a:lnTo>
                  <a:pt x="785804" y="489268"/>
                </a:lnTo>
                <a:lnTo>
                  <a:pt x="732600" y="488302"/>
                </a:lnTo>
                <a:lnTo>
                  <a:pt x="682599" y="488184"/>
                </a:lnTo>
                <a:lnTo>
                  <a:pt x="629721" y="488160"/>
                </a:lnTo>
                <a:lnTo>
                  <a:pt x="571327" y="488156"/>
                </a:lnTo>
                <a:lnTo>
                  <a:pt x="517520" y="488156"/>
                </a:lnTo>
                <a:lnTo>
                  <a:pt x="459064" y="488156"/>
                </a:lnTo>
                <a:lnTo>
                  <a:pt x="401962" y="488156"/>
                </a:lnTo>
                <a:lnTo>
                  <a:pt x="369571" y="486833"/>
                </a:lnTo>
                <a:lnTo>
                  <a:pt x="313382" y="477904"/>
                </a:lnTo>
                <a:lnTo>
                  <a:pt x="255032" y="476395"/>
                </a:lnTo>
                <a:lnTo>
                  <a:pt x="196214" y="476262"/>
                </a:lnTo>
                <a:lnTo>
                  <a:pt x="143066" y="476251"/>
                </a:lnTo>
                <a:lnTo>
                  <a:pt x="91060" y="476250"/>
                </a:lnTo>
                <a:lnTo>
                  <a:pt x="68726" y="477572"/>
                </a:lnTo>
                <a:lnTo>
                  <a:pt x="44345" y="486501"/>
                </a:lnTo>
                <a:lnTo>
                  <a:pt x="2" y="488156"/>
                </a:lnTo>
                <a:lnTo>
                  <a:pt x="0" y="430694"/>
                </a:lnTo>
                <a:lnTo>
                  <a:pt x="0" y="373908"/>
                </a:lnTo>
                <a:lnTo>
                  <a:pt x="0" y="315452"/>
                </a:lnTo>
                <a:lnTo>
                  <a:pt x="0" y="30956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SMARTInkShape-3"/>
          <p:cNvSpPr/>
          <p:nvPr>
            <p:custDataLst>
              <p:tags r:id="rId3"/>
            </p:custDataLst>
          </p:nvPr>
        </p:nvSpPr>
        <p:spPr>
          <a:xfrm>
            <a:off x="10739438" y="2178856"/>
            <a:ext cx="773696" cy="1250145"/>
          </a:xfrm>
          <a:custGeom>
            <a:avLst/>
            <a:gdLst/>
            <a:ahLst/>
            <a:cxnLst/>
            <a:rect l="0" t="0" r="0" b="0"/>
            <a:pathLst>
              <a:path w="773696" h="1250145">
                <a:moveTo>
                  <a:pt x="83343" y="11894"/>
                </a:moveTo>
                <a:lnTo>
                  <a:pt x="83343" y="11894"/>
                </a:lnTo>
                <a:lnTo>
                  <a:pt x="71480" y="31"/>
                </a:lnTo>
                <a:lnTo>
                  <a:pt x="84090" y="0"/>
                </a:lnTo>
                <a:lnTo>
                  <a:pt x="93819" y="3521"/>
                </a:lnTo>
                <a:lnTo>
                  <a:pt x="102551" y="8173"/>
                </a:lnTo>
                <a:lnTo>
                  <a:pt x="116227" y="10791"/>
                </a:lnTo>
                <a:lnTo>
                  <a:pt x="167380" y="19980"/>
                </a:lnTo>
                <a:lnTo>
                  <a:pt x="226175" y="32970"/>
                </a:lnTo>
                <a:lnTo>
                  <a:pt x="284319" y="54336"/>
                </a:lnTo>
                <a:lnTo>
                  <a:pt x="342548" y="76752"/>
                </a:lnTo>
                <a:lnTo>
                  <a:pt x="394375" y="105183"/>
                </a:lnTo>
                <a:lnTo>
                  <a:pt x="452921" y="155583"/>
                </a:lnTo>
                <a:lnTo>
                  <a:pt x="467204" y="168360"/>
                </a:lnTo>
                <a:lnTo>
                  <a:pt x="484006" y="179522"/>
                </a:lnTo>
                <a:lnTo>
                  <a:pt x="526725" y="221578"/>
                </a:lnTo>
                <a:lnTo>
                  <a:pt x="554375" y="238815"/>
                </a:lnTo>
                <a:lnTo>
                  <a:pt x="599519" y="297428"/>
                </a:lnTo>
                <a:lnTo>
                  <a:pt x="646218" y="354698"/>
                </a:lnTo>
                <a:lnTo>
                  <a:pt x="685449" y="408856"/>
                </a:lnTo>
                <a:lnTo>
                  <a:pt x="706287" y="461109"/>
                </a:lnTo>
                <a:lnTo>
                  <a:pt x="735685" y="517543"/>
                </a:lnTo>
                <a:lnTo>
                  <a:pt x="757701" y="575702"/>
                </a:lnTo>
                <a:lnTo>
                  <a:pt x="770313" y="629107"/>
                </a:lnTo>
                <a:lnTo>
                  <a:pt x="773196" y="684587"/>
                </a:lnTo>
                <a:lnTo>
                  <a:pt x="773695" y="730823"/>
                </a:lnTo>
                <a:lnTo>
                  <a:pt x="772541" y="784348"/>
                </a:lnTo>
                <a:lnTo>
                  <a:pt x="761776" y="839422"/>
                </a:lnTo>
                <a:lnTo>
                  <a:pt x="741788" y="893379"/>
                </a:lnTo>
                <a:lnTo>
                  <a:pt x="718311" y="951099"/>
                </a:lnTo>
                <a:lnTo>
                  <a:pt x="698934" y="977986"/>
                </a:lnTo>
                <a:lnTo>
                  <a:pt x="647013" y="1031683"/>
                </a:lnTo>
                <a:lnTo>
                  <a:pt x="604509" y="1070727"/>
                </a:lnTo>
                <a:lnTo>
                  <a:pt x="547566" y="1103214"/>
                </a:lnTo>
                <a:lnTo>
                  <a:pt x="494951" y="1129110"/>
                </a:lnTo>
                <a:lnTo>
                  <a:pt x="437701" y="1150666"/>
                </a:lnTo>
                <a:lnTo>
                  <a:pt x="386948" y="1170735"/>
                </a:lnTo>
                <a:lnTo>
                  <a:pt x="332591" y="1190608"/>
                </a:lnTo>
                <a:lnTo>
                  <a:pt x="281923" y="1202273"/>
                </a:lnTo>
                <a:lnTo>
                  <a:pt x="233841" y="1215161"/>
                </a:lnTo>
                <a:lnTo>
                  <a:pt x="184056" y="1226183"/>
                </a:lnTo>
                <a:lnTo>
                  <a:pt x="128001" y="1238328"/>
                </a:lnTo>
                <a:lnTo>
                  <a:pt x="88392" y="1247418"/>
                </a:lnTo>
                <a:lnTo>
                  <a:pt x="34725" y="1249905"/>
                </a:lnTo>
                <a:lnTo>
                  <a:pt x="0" y="12501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SMARTInkShape-4"/>
          <p:cNvSpPr/>
          <p:nvPr>
            <p:custDataLst>
              <p:tags r:id="rId4"/>
            </p:custDataLst>
          </p:nvPr>
        </p:nvSpPr>
        <p:spPr>
          <a:xfrm>
            <a:off x="10455918" y="3155156"/>
            <a:ext cx="331146" cy="355225"/>
          </a:xfrm>
          <a:custGeom>
            <a:avLst/>
            <a:gdLst/>
            <a:ahLst/>
            <a:cxnLst/>
            <a:rect l="0" t="0" r="0" b="0"/>
            <a:pathLst>
              <a:path w="331146" h="355225">
                <a:moveTo>
                  <a:pt x="331145" y="59532"/>
                </a:moveTo>
                <a:lnTo>
                  <a:pt x="331145" y="59532"/>
                </a:lnTo>
                <a:lnTo>
                  <a:pt x="319240" y="47626"/>
                </a:lnTo>
                <a:lnTo>
                  <a:pt x="319238" y="97747"/>
                </a:lnTo>
                <a:lnTo>
                  <a:pt x="319238" y="146896"/>
                </a:lnTo>
                <a:lnTo>
                  <a:pt x="319238" y="200849"/>
                </a:lnTo>
                <a:lnTo>
                  <a:pt x="328662" y="254677"/>
                </a:lnTo>
                <a:lnTo>
                  <a:pt x="330999" y="312187"/>
                </a:lnTo>
                <a:lnTo>
                  <a:pt x="331143" y="355224"/>
                </a:lnTo>
                <a:lnTo>
                  <a:pt x="331145" y="346764"/>
                </a:lnTo>
                <a:lnTo>
                  <a:pt x="318503" y="339400"/>
                </a:lnTo>
                <a:lnTo>
                  <a:pt x="262528" y="327584"/>
                </a:lnTo>
                <a:lnTo>
                  <a:pt x="209971" y="309322"/>
                </a:lnTo>
                <a:lnTo>
                  <a:pt x="175738" y="301113"/>
                </a:lnTo>
                <a:lnTo>
                  <a:pt x="116750" y="288607"/>
                </a:lnTo>
                <a:lnTo>
                  <a:pt x="63610" y="276049"/>
                </a:lnTo>
                <a:lnTo>
                  <a:pt x="5301" y="273901"/>
                </a:lnTo>
                <a:lnTo>
                  <a:pt x="0" y="273861"/>
                </a:lnTo>
                <a:lnTo>
                  <a:pt x="580" y="272532"/>
                </a:lnTo>
                <a:lnTo>
                  <a:pt x="53603" y="218021"/>
                </a:lnTo>
                <a:lnTo>
                  <a:pt x="109099" y="168836"/>
                </a:lnTo>
                <a:lnTo>
                  <a:pt x="166479" y="122872"/>
                </a:lnTo>
                <a:lnTo>
                  <a:pt x="220726" y="73899"/>
                </a:lnTo>
                <a:lnTo>
                  <a:pt x="269109" y="32591"/>
                </a:lnTo>
                <a:lnTo>
                  <a:pt x="318250" y="3561"/>
                </a:lnTo>
                <a:lnTo>
                  <a:pt x="331145" y="0"/>
                </a:lnTo>
                <a:lnTo>
                  <a:pt x="324824" y="0"/>
                </a:lnTo>
                <a:lnTo>
                  <a:pt x="318193" y="3528"/>
                </a:lnTo>
                <a:lnTo>
                  <a:pt x="259371" y="59933"/>
                </a:lnTo>
                <a:lnTo>
                  <a:pt x="208526" y="101296"/>
                </a:lnTo>
                <a:lnTo>
                  <a:pt x="151423" y="156055"/>
                </a:lnTo>
                <a:lnTo>
                  <a:pt x="138380" y="161962"/>
                </a:lnTo>
                <a:lnTo>
                  <a:pt x="125086" y="165910"/>
                </a:lnTo>
                <a:lnTo>
                  <a:pt x="107842" y="176662"/>
                </a:lnTo>
                <a:lnTo>
                  <a:pt x="112110" y="159060"/>
                </a:lnTo>
                <a:lnTo>
                  <a:pt x="134910" y="118879"/>
                </a:lnTo>
                <a:lnTo>
                  <a:pt x="180526" y="69124"/>
                </a:lnTo>
                <a:lnTo>
                  <a:pt x="210696" y="48541"/>
                </a:lnTo>
                <a:lnTo>
                  <a:pt x="187905" y="101802"/>
                </a:lnTo>
                <a:lnTo>
                  <a:pt x="151473" y="152874"/>
                </a:lnTo>
                <a:lnTo>
                  <a:pt x="119818" y="187340"/>
                </a:lnTo>
                <a:lnTo>
                  <a:pt x="159919" y="153303"/>
                </a:lnTo>
                <a:lnTo>
                  <a:pt x="193209" y="116222"/>
                </a:lnTo>
                <a:lnTo>
                  <a:pt x="215015" y="102052"/>
                </a:lnTo>
                <a:lnTo>
                  <a:pt x="234906" y="93066"/>
                </a:lnTo>
                <a:lnTo>
                  <a:pt x="239204" y="89825"/>
                </a:lnTo>
                <a:lnTo>
                  <a:pt x="242069" y="88988"/>
                </a:lnTo>
                <a:lnTo>
                  <a:pt x="243980" y="89752"/>
                </a:lnTo>
                <a:lnTo>
                  <a:pt x="245254" y="91585"/>
                </a:lnTo>
                <a:lnTo>
                  <a:pt x="243141" y="100677"/>
                </a:lnTo>
                <a:lnTo>
                  <a:pt x="219161" y="142512"/>
                </a:lnTo>
                <a:lnTo>
                  <a:pt x="177072" y="201536"/>
                </a:lnTo>
                <a:lnTo>
                  <a:pt x="204895" y="175188"/>
                </a:lnTo>
                <a:lnTo>
                  <a:pt x="233854" y="155166"/>
                </a:lnTo>
                <a:lnTo>
                  <a:pt x="264057" y="128938"/>
                </a:lnTo>
                <a:lnTo>
                  <a:pt x="290773" y="120363"/>
                </a:lnTo>
                <a:lnTo>
                  <a:pt x="291000" y="122576"/>
                </a:lnTo>
                <a:lnTo>
                  <a:pt x="287726" y="132089"/>
                </a:lnTo>
                <a:lnTo>
                  <a:pt x="244472" y="189720"/>
                </a:lnTo>
                <a:lnTo>
                  <a:pt x="214614" y="223527"/>
                </a:lnTo>
                <a:lnTo>
                  <a:pt x="245726" y="198464"/>
                </a:lnTo>
                <a:lnTo>
                  <a:pt x="256140" y="186102"/>
                </a:lnTo>
                <a:lnTo>
                  <a:pt x="279392" y="169505"/>
                </a:lnTo>
                <a:lnTo>
                  <a:pt x="279444" y="169889"/>
                </a:lnTo>
                <a:lnTo>
                  <a:pt x="243378" y="225792"/>
                </a:lnTo>
                <a:lnTo>
                  <a:pt x="214572" y="259260"/>
                </a:lnTo>
                <a:lnTo>
                  <a:pt x="219140" y="254823"/>
                </a:lnTo>
                <a:lnTo>
                  <a:pt x="232537" y="234613"/>
                </a:lnTo>
                <a:lnTo>
                  <a:pt x="257379" y="216295"/>
                </a:lnTo>
                <a:lnTo>
                  <a:pt x="258155" y="216958"/>
                </a:lnTo>
                <a:lnTo>
                  <a:pt x="259017" y="221221"/>
                </a:lnTo>
                <a:lnTo>
                  <a:pt x="255872" y="227525"/>
                </a:lnTo>
                <a:lnTo>
                  <a:pt x="251388" y="234737"/>
                </a:lnTo>
                <a:lnTo>
                  <a:pt x="249394" y="242352"/>
                </a:lnTo>
                <a:lnTo>
                  <a:pt x="247542" y="244912"/>
                </a:lnTo>
                <a:lnTo>
                  <a:pt x="244982" y="246619"/>
                </a:lnTo>
                <a:lnTo>
                  <a:pt x="241952" y="247756"/>
                </a:lnTo>
                <a:lnTo>
                  <a:pt x="239934" y="249838"/>
                </a:lnTo>
                <a:lnTo>
                  <a:pt x="236426" y="260083"/>
                </a:lnTo>
                <a:lnTo>
                  <a:pt x="236053" y="267709"/>
                </a:lnTo>
                <a:lnTo>
                  <a:pt x="237322" y="269754"/>
                </a:lnTo>
                <a:lnTo>
                  <a:pt x="239492" y="271117"/>
                </a:lnTo>
                <a:lnTo>
                  <a:pt x="242262" y="272026"/>
                </a:lnTo>
                <a:lnTo>
                  <a:pt x="244108" y="271309"/>
                </a:lnTo>
                <a:lnTo>
                  <a:pt x="245339" y="269508"/>
                </a:lnTo>
                <a:lnTo>
                  <a:pt x="247315" y="263433"/>
                </a:lnTo>
                <a:lnTo>
                  <a:pt x="247801" y="27384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9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/>
              <a:t>Competition Theory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This idea states that many people who feel inferior or threatened by a particular group compensate by putting down that group of people. </a:t>
            </a:r>
          </a:p>
          <a:p>
            <a:pPr eaLnBrk="1" hangingPunct="1"/>
            <a:r>
              <a:rPr lang="en-US" sz="2800"/>
              <a:t>Prejudice occurs when frustrated and disadvantaged groups unfairly blame others for their situation. </a:t>
            </a:r>
            <a:endParaRPr lang="en-CA" sz="3200"/>
          </a:p>
        </p:txBody>
      </p:sp>
    </p:spTree>
    <p:extLst>
      <p:ext uri="{BB962C8B-B14F-4D97-AF65-F5344CB8AC3E}">
        <p14:creationId xmlns:p14="http://schemas.microsoft.com/office/powerpoint/2010/main" val="374783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/>
              <a:t>Perceived Threat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When people have negative fearful connections to individuals and/or localized groups, and then transfer their impressions of these individuals to the entire group. </a:t>
            </a:r>
          </a:p>
          <a:p>
            <a:pPr eaLnBrk="1" hangingPunct="1"/>
            <a:r>
              <a:rPr lang="en-US" sz="2800" dirty="0"/>
              <a:t>The prejudice is then generalized to the whole group of people.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605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/>
              <a:t>Social Learning Theory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This idea is based on the belief that we tend to replicate attitudes and actions we see in our lives. </a:t>
            </a:r>
          </a:p>
          <a:p>
            <a:pPr eaLnBrk="1" hangingPunct="1"/>
            <a:r>
              <a:rPr lang="en-US" sz="2800" dirty="0" smtClean="0"/>
              <a:t>This may come from different </a:t>
            </a:r>
            <a:r>
              <a:rPr lang="en-US" sz="2800" dirty="0"/>
              <a:t>forms of </a:t>
            </a:r>
            <a:r>
              <a:rPr lang="en-US" sz="2800" dirty="0" smtClean="0"/>
              <a:t>media or </a:t>
            </a:r>
            <a:r>
              <a:rPr lang="en-US" sz="2800" dirty="0"/>
              <a:t>p</a:t>
            </a:r>
            <a:r>
              <a:rPr lang="en-US" sz="2800" dirty="0" smtClean="0"/>
              <a:t>arental </a:t>
            </a:r>
            <a:r>
              <a:rPr lang="en-US" sz="2800" dirty="0"/>
              <a:t>attitudes and actions, especially when children lack a full understanding of the social connotations behind prejudicial beliefs. </a:t>
            </a:r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6793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/>
              <a:t>Lack of Interaction</a:t>
            </a: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This idea infers that people tend to dislike groups of people that are unfamiliar to them (for example, other ethnic groups, different sexualities, other social classes). </a:t>
            </a:r>
          </a:p>
          <a:p>
            <a:pPr eaLnBrk="1" hangingPunct="1"/>
            <a:r>
              <a:rPr lang="en-US" sz="2800" dirty="0"/>
              <a:t>Lack of interaction </a:t>
            </a:r>
            <a:r>
              <a:rPr lang="en-US" sz="2800" dirty="0">
                <a:latin typeface="Calibri" panose="020F0502020204030204" pitchFamily="34" charset="0"/>
              </a:rPr>
              <a:t>→ </a:t>
            </a:r>
            <a:r>
              <a:rPr lang="en-US" sz="2800" dirty="0"/>
              <a:t>misunderstanding of cultural meanings </a:t>
            </a:r>
            <a:r>
              <a:rPr lang="en-US" sz="2800" dirty="0">
                <a:latin typeface="Calibri" panose="020F0502020204030204" pitchFamily="34" charset="0"/>
              </a:rPr>
              <a:t>→</a:t>
            </a:r>
            <a:r>
              <a:rPr lang="en-US" sz="2800" dirty="0"/>
              <a:t> leads to conflict </a:t>
            </a:r>
            <a:r>
              <a:rPr lang="en-US" sz="2800" dirty="0">
                <a:latin typeface="Calibri" panose="020F0502020204030204" pitchFamily="34" charset="0"/>
              </a:rPr>
              <a:t>→ </a:t>
            </a:r>
            <a:r>
              <a:rPr lang="en-US" sz="2800" dirty="0"/>
              <a:t>development of prejudicial attitudes. </a:t>
            </a:r>
            <a:endParaRPr lang="en-CA" sz="2800" dirty="0"/>
          </a:p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8450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179</TotalTime>
  <Words>382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Frame</vt:lpstr>
      <vt:lpstr>Mind’s On: What’s Happening?</vt:lpstr>
      <vt:lpstr>PowerPoint Presentation</vt:lpstr>
      <vt:lpstr>Theories of Prejudice and Discrimination</vt:lpstr>
      <vt:lpstr>Video:  Racism in Canada</vt:lpstr>
      <vt:lpstr>Process of Discrimination </vt:lpstr>
      <vt:lpstr>Competition Theory</vt:lpstr>
      <vt:lpstr>Perceived Threat</vt:lpstr>
      <vt:lpstr>Social Learning Theory</vt:lpstr>
      <vt:lpstr>Lack of Interaction</vt:lpstr>
      <vt:lpstr>Video/Theory Connect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Mind’s On: What’s Happening?</dc:title>
  <dc:creator>Shields, Jeff</dc:creator>
  <cp:lastModifiedBy>Shields, Jeff</cp:lastModifiedBy>
  <cp:revision>1</cp:revision>
  <dcterms:created xsi:type="dcterms:W3CDTF">2017-04-28T11:56:36Z</dcterms:created>
  <dcterms:modified xsi:type="dcterms:W3CDTF">2017-04-28T14:56:04Z</dcterms:modified>
</cp:coreProperties>
</file>