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8" r:id="rId2"/>
    <p:sldId id="267" r:id="rId3"/>
    <p:sldId id="282" r:id="rId4"/>
    <p:sldId id="256" r:id="rId5"/>
    <p:sldId id="260" r:id="rId6"/>
    <p:sldId id="261" r:id="rId7"/>
    <p:sldId id="262" r:id="rId8"/>
    <p:sldId id="265" r:id="rId9"/>
    <p:sldId id="263"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7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2/13/2017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2/13/2017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2/13/2017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484632"/>
            <a:ext cx="11174278" cy="1609344"/>
          </a:xfrm>
        </p:spPr>
        <p:txBody>
          <a:bodyPr>
            <a:normAutofit/>
          </a:bodyPr>
          <a:lstStyle/>
          <a:p>
            <a:pPr algn="ctr"/>
            <a:r>
              <a:rPr lang="en-US" sz="4000" dirty="0" smtClean="0"/>
              <a:t>Mind’s On – What’s in a Name?</a:t>
            </a:r>
            <a:endParaRPr lang="en-CA" sz="4000" dirty="0"/>
          </a:p>
        </p:txBody>
      </p:sp>
      <p:sp>
        <p:nvSpPr>
          <p:cNvPr id="3" name="Content Placeholder 2"/>
          <p:cNvSpPr>
            <a:spLocks noGrp="1"/>
          </p:cNvSpPr>
          <p:nvPr>
            <p:ph idx="1"/>
          </p:nvPr>
        </p:nvSpPr>
        <p:spPr>
          <a:xfrm>
            <a:off x="1069848" y="2121407"/>
            <a:ext cx="10058400" cy="4325887"/>
          </a:xfrm>
        </p:spPr>
        <p:txBody>
          <a:bodyPr/>
          <a:lstStyle/>
          <a:p>
            <a:r>
              <a:rPr lang="en-US" dirty="0" smtClean="0"/>
              <a:t>Write down your parents, grandparents, and if you know them great-grandparents names.</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r>
              <a:rPr lang="en-US" dirty="0" smtClean="0"/>
              <a:t>Circle the ones that you think are super-cool, modern names. Underline the ones that are ‘old-sounding.’</a:t>
            </a:r>
          </a:p>
          <a:p>
            <a:r>
              <a:rPr lang="en-US" dirty="0" smtClean="0"/>
              <a:t>For the old ones, how might the idea of PERSPECTIVE have been a factor in giving those names?</a:t>
            </a:r>
            <a:endParaRPr lang="en-CA" dirty="0"/>
          </a:p>
        </p:txBody>
      </p:sp>
    </p:spTree>
    <p:extLst>
      <p:ext uri="{BB962C8B-B14F-4D97-AF65-F5344CB8AC3E}">
        <p14:creationId xmlns:p14="http://schemas.microsoft.com/office/powerpoint/2010/main" val="3747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836712"/>
            <a:ext cx="11305256" cy="5328592"/>
          </a:xfrm>
        </p:spPr>
        <p:txBody>
          <a:bodyPr>
            <a:normAutofit fontScale="92500" lnSpcReduction="10000"/>
          </a:bodyPr>
          <a:lstStyle/>
          <a:p>
            <a:pPr>
              <a:buFont typeface="Arial" panose="020B0604020202020204" pitchFamily="34" charset="0"/>
              <a:buChar char="•"/>
            </a:pPr>
            <a:r>
              <a:rPr lang="en-US" sz="2800" dirty="0"/>
              <a:t>Propaganda is a vital tool in advertisements, news, media, wartime, etc. </a:t>
            </a:r>
            <a:r>
              <a:rPr lang="en-US" sz="2800" dirty="0" smtClean="0"/>
              <a:t>It </a:t>
            </a:r>
            <a:r>
              <a:rPr lang="en-US" sz="2800" dirty="0"/>
              <a:t>is convincing people of something that might not have previously believed to achieve a specific goal</a:t>
            </a:r>
          </a:p>
          <a:p>
            <a:pPr>
              <a:buFont typeface="Arial" panose="020B0604020202020204" pitchFamily="34" charset="0"/>
              <a:buChar char="•"/>
            </a:pPr>
            <a:r>
              <a:rPr lang="en-US" sz="2800" dirty="0"/>
              <a:t>PM Robert Borden used propaganda to support the idea of “total war” – That all citizens are needed to play a role</a:t>
            </a:r>
          </a:p>
          <a:p>
            <a:pPr>
              <a:buFont typeface="Arial" panose="020B0604020202020204" pitchFamily="34" charset="0"/>
              <a:buChar char="•"/>
            </a:pPr>
            <a:r>
              <a:rPr lang="en-US" sz="2800" dirty="0"/>
              <a:t>It could also be negative in that it was used to incite hatred of the enemy and create shame among other Canadians</a:t>
            </a:r>
          </a:p>
          <a:p>
            <a:pPr>
              <a:buFont typeface="Arial" panose="020B0604020202020204" pitchFamily="34" charset="0"/>
              <a:buChar char="•"/>
            </a:pPr>
            <a:r>
              <a:rPr lang="en-US" sz="2800" dirty="0"/>
              <a:t>The main uses of propaganda were to: </a:t>
            </a:r>
          </a:p>
          <a:p>
            <a:pPr marL="514350" indent="-514350">
              <a:buAutoNum type="arabicPeriod"/>
            </a:pPr>
            <a:r>
              <a:rPr lang="en-US" sz="2800" dirty="0">
                <a:solidFill>
                  <a:srgbClr val="0070C0"/>
                </a:solidFill>
              </a:rPr>
              <a:t>finance the war (Victory Bonds)</a:t>
            </a:r>
          </a:p>
          <a:p>
            <a:pPr marL="514350" indent="-514350">
              <a:buAutoNum type="arabicPeriod"/>
            </a:pPr>
            <a:r>
              <a:rPr lang="en-US" sz="2800" dirty="0">
                <a:solidFill>
                  <a:srgbClr val="0070C0"/>
                </a:solidFill>
              </a:rPr>
              <a:t>increase production, </a:t>
            </a:r>
          </a:p>
          <a:p>
            <a:pPr marL="514350" indent="-514350">
              <a:buAutoNum type="arabicPeriod"/>
            </a:pPr>
            <a:r>
              <a:rPr lang="en-US" sz="2800" dirty="0">
                <a:solidFill>
                  <a:srgbClr val="0070C0"/>
                </a:solidFill>
              </a:rPr>
              <a:t>raise money for support at home (Canadian Patriotic Fund)</a:t>
            </a:r>
          </a:p>
          <a:p>
            <a:pPr marL="514350" indent="-514350">
              <a:buAutoNum type="arabicPeriod"/>
            </a:pPr>
            <a:r>
              <a:rPr lang="en-US" sz="2800" dirty="0">
                <a:solidFill>
                  <a:srgbClr val="0070C0"/>
                </a:solidFill>
              </a:rPr>
              <a:t>recruitment</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267358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464" y="609600"/>
            <a:ext cx="9143538" cy="659160"/>
          </a:xfrm>
        </p:spPr>
        <p:txBody>
          <a:bodyPr>
            <a:normAutofit fontScale="90000"/>
          </a:bodyPr>
          <a:lstStyle/>
          <a:p>
            <a:pPr algn="ctr"/>
            <a:r>
              <a:rPr lang="en-US" sz="3600" dirty="0"/>
              <a:t>Source Analysis – Propaganda Posters</a:t>
            </a:r>
            <a:endParaRPr lang="en-CA" sz="3600" dirty="0"/>
          </a:p>
        </p:txBody>
      </p:sp>
      <p:sp>
        <p:nvSpPr>
          <p:cNvPr id="3" name="Content Placeholder 2"/>
          <p:cNvSpPr>
            <a:spLocks noGrp="1"/>
          </p:cNvSpPr>
          <p:nvPr>
            <p:ph idx="1"/>
          </p:nvPr>
        </p:nvSpPr>
        <p:spPr>
          <a:xfrm>
            <a:off x="479376" y="1484784"/>
            <a:ext cx="11233248" cy="4535016"/>
          </a:xfrm>
        </p:spPr>
        <p:txBody>
          <a:bodyPr>
            <a:normAutofit/>
          </a:bodyPr>
          <a:lstStyle/>
          <a:p>
            <a:pPr>
              <a:buFont typeface="Arial" panose="020B0604020202020204" pitchFamily="34" charset="0"/>
              <a:buChar char="•"/>
            </a:pPr>
            <a:r>
              <a:rPr lang="en-US" sz="2400" dirty="0" smtClean="0"/>
              <a:t>With a small group you will analyze a propaganda poster according to the following criteria:</a:t>
            </a:r>
          </a:p>
          <a:p>
            <a:pPr>
              <a:buFont typeface="Arial" panose="020B0604020202020204" pitchFamily="34" charset="0"/>
              <a:buChar char="•"/>
            </a:pPr>
            <a:endParaRPr lang="en-US" sz="2400" dirty="0"/>
          </a:p>
          <a:p>
            <a:pPr>
              <a:buFont typeface="Arial" panose="020B0604020202020204" pitchFamily="34" charset="0"/>
              <a:buChar char="•"/>
            </a:pPr>
            <a:r>
              <a:rPr lang="en-US" sz="2400" b="1" dirty="0" smtClean="0">
                <a:solidFill>
                  <a:srgbClr val="92D050"/>
                </a:solidFill>
              </a:rPr>
              <a:t>Initial Observations: </a:t>
            </a:r>
            <a:r>
              <a:rPr lang="en-US" sz="2400" dirty="0" smtClean="0"/>
              <a:t>What do you see? What images are used? What text is used? Is there any action? Look for small details too!</a:t>
            </a:r>
          </a:p>
          <a:p>
            <a:pPr>
              <a:buFont typeface="Arial" panose="020B0604020202020204" pitchFamily="34" charset="0"/>
              <a:buChar char="•"/>
            </a:pPr>
            <a:r>
              <a:rPr lang="en-US" sz="2400" b="1" dirty="0" smtClean="0">
                <a:solidFill>
                  <a:srgbClr val="92D050"/>
                </a:solidFill>
              </a:rPr>
              <a:t>Inferences: </a:t>
            </a:r>
            <a:r>
              <a:rPr lang="en-US" sz="2400" dirty="0" smtClean="0"/>
              <a:t>What might the things you see reveal? What can we assume? If they are asking for something specific why might that be? Are there any relationships to consider? Do you think it was effective?</a:t>
            </a:r>
          </a:p>
          <a:p>
            <a:pPr>
              <a:buFont typeface="Arial" panose="020B0604020202020204" pitchFamily="34" charset="0"/>
              <a:buChar char="•"/>
            </a:pPr>
            <a:r>
              <a:rPr lang="en-US" sz="2400" b="1" dirty="0" smtClean="0">
                <a:solidFill>
                  <a:srgbClr val="92D050"/>
                </a:solidFill>
              </a:rPr>
              <a:t>Perspectives: </a:t>
            </a:r>
            <a:r>
              <a:rPr lang="en-US" sz="2400" dirty="0" smtClean="0"/>
              <a:t>What might this poster reveal about that time period? Are there any hints at the morals or perspectives of the time? Would this poster be effective today?</a:t>
            </a:r>
          </a:p>
          <a:p>
            <a:endParaRPr lang="en-CA" dirty="0"/>
          </a:p>
        </p:txBody>
      </p:sp>
    </p:spTree>
    <p:extLst>
      <p:ext uri="{BB962C8B-B14F-4D97-AF65-F5344CB8AC3E}">
        <p14:creationId xmlns:p14="http://schemas.microsoft.com/office/powerpoint/2010/main" val="211901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ww1propaganda.com/sites/default/files/3g12393u-1496.jpg?13109556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16633"/>
            <a:ext cx="4516332" cy="616479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4294967295"/>
          </p:nvPr>
        </p:nvSpPr>
        <p:spPr>
          <a:xfrm>
            <a:off x="5447929" y="692150"/>
            <a:ext cx="5472608" cy="5302250"/>
          </a:xfrm>
        </p:spPr>
        <p:txBody>
          <a:bodyPr/>
          <a:lstStyle/>
          <a:p>
            <a:pPr>
              <a:buFont typeface="Arial" panose="020B0604020202020204" pitchFamily="34" charset="0"/>
              <a:buChar char="•"/>
            </a:pPr>
            <a:r>
              <a:rPr lang="en-US" dirty="0" smtClean="0"/>
              <a:t>Initial Observations:</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Inferences</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Perspectives</a:t>
            </a:r>
            <a:endParaRPr lang="en-US" dirty="0"/>
          </a:p>
        </p:txBody>
      </p:sp>
    </p:spTree>
    <p:extLst>
      <p:ext uri="{BB962C8B-B14F-4D97-AF65-F5344CB8AC3E}">
        <p14:creationId xmlns:p14="http://schemas.microsoft.com/office/powerpoint/2010/main" val="367971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edia-cache-ak0.pinimg.com/564x/0a/7a/d4/0a7ad46c1c461aaf115f6a457fe2d6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16633"/>
            <a:ext cx="4147170" cy="61821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24307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lv.zcache.com/ww1_collectors_card_1914_canada_propaganda_postcard-r9e6c64403e664db79a1b639473e22c67_vgbaq_8byvr_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260649"/>
            <a:ext cx="5956920" cy="59569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153502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bsnhistory.wikispaces.com/file/view/WWI_Paleface_Poster.jpg/290236621/WWI_Paleface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16632"/>
            <a:ext cx="4016474" cy="61203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67467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ranitwadkarss11.files.wordpress.com/2013/09/ww1sendmore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7" y="116633"/>
            <a:ext cx="4266803" cy="626319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20448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ites.google.com/site/chc2dcanadianhistory/_/rsrc/1314281289310/unit-2-canada-and-the-first-world-war/wwi-propaganda-posters/Demo7.jpg?height=345&amp;width=2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16633"/>
            <a:ext cx="4082008" cy="607022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245614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ww1propaganda.com/sites/default/files/3g12181u-1387.jpg?1310523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7" y="116633"/>
            <a:ext cx="4642931" cy="62292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397812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3.hubimg.com/u/1116470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16632"/>
            <a:ext cx="4091630" cy="62869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293675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514649"/>
          </a:xfrm>
        </p:spPr>
        <p:txBody>
          <a:bodyPr>
            <a:normAutofit/>
          </a:bodyPr>
          <a:lstStyle/>
          <a:p>
            <a:pPr algn="ctr"/>
            <a:r>
              <a:rPr lang="en-US" sz="3600" dirty="0" smtClean="0"/>
              <a:t>Defining Historical Perspective</a:t>
            </a:r>
            <a:endParaRPr lang="en-CA" sz="3600" dirty="0"/>
          </a:p>
        </p:txBody>
      </p:sp>
      <p:sp>
        <p:nvSpPr>
          <p:cNvPr id="3" name="Content Placeholder 2"/>
          <p:cNvSpPr>
            <a:spLocks noGrp="1"/>
          </p:cNvSpPr>
          <p:nvPr>
            <p:ph idx="1"/>
          </p:nvPr>
        </p:nvSpPr>
        <p:spPr>
          <a:xfrm>
            <a:off x="371959" y="2121407"/>
            <a:ext cx="11422251" cy="4434375"/>
          </a:xfrm>
        </p:spPr>
        <p:txBody>
          <a:bodyPr>
            <a:normAutofit fontScale="92500" lnSpcReduction="20000"/>
          </a:bodyPr>
          <a:lstStyle/>
          <a:p>
            <a:r>
              <a:rPr lang="en-US" sz="2600" dirty="0"/>
              <a:t>There is </a:t>
            </a:r>
            <a:r>
              <a:rPr lang="en-US" sz="2600" dirty="0" smtClean="0"/>
              <a:t>a HUGE difference </a:t>
            </a:r>
            <a:r>
              <a:rPr lang="en-US" sz="2600" dirty="0"/>
              <a:t>between current worldviews (beliefs, values and motivations) and those of earlier periods of history</a:t>
            </a:r>
            <a:endParaRPr lang="en-CA" sz="2600" dirty="0"/>
          </a:p>
          <a:p>
            <a:pPr marL="0" indent="0">
              <a:buNone/>
            </a:pPr>
            <a:endParaRPr lang="en-CA" sz="1400" dirty="0"/>
          </a:p>
          <a:p>
            <a:r>
              <a:rPr lang="en-US" sz="2600" dirty="0"/>
              <a:t>As young historians we need to avoid </a:t>
            </a:r>
            <a:r>
              <a:rPr lang="en-US" sz="2600" b="1" dirty="0" err="1"/>
              <a:t>Presentism</a:t>
            </a:r>
            <a:r>
              <a:rPr lang="en-US" sz="2600" dirty="0"/>
              <a:t> – which means to use present (</a:t>
            </a:r>
            <a:r>
              <a:rPr lang="en-US" sz="2600" dirty="0" smtClean="0"/>
              <a:t>2017) </a:t>
            </a:r>
            <a:r>
              <a:rPr lang="en-US" sz="2600" dirty="0"/>
              <a:t>ideas and customs on people and events of the past</a:t>
            </a:r>
            <a:endParaRPr lang="en-CA" sz="2600" dirty="0"/>
          </a:p>
          <a:p>
            <a:pPr marL="0" indent="0">
              <a:buNone/>
            </a:pPr>
            <a:endParaRPr lang="en-CA" sz="1400" dirty="0"/>
          </a:p>
          <a:p>
            <a:r>
              <a:rPr lang="en-US" sz="2600" dirty="0"/>
              <a:t>There is, however, some value in applying the common experiences of humans in the present day and in the past (love, death, hunger)</a:t>
            </a:r>
            <a:endParaRPr lang="en-CA" sz="2600" dirty="0"/>
          </a:p>
          <a:p>
            <a:pPr marL="0" indent="0">
              <a:buNone/>
            </a:pPr>
            <a:endParaRPr lang="en-CA" sz="1300" dirty="0"/>
          </a:p>
          <a:p>
            <a:r>
              <a:rPr lang="en-US" sz="2600" dirty="0"/>
              <a:t>We can </a:t>
            </a:r>
            <a:r>
              <a:rPr lang="en-US" sz="2600" i="1" dirty="0"/>
              <a:t>relate</a:t>
            </a:r>
            <a:r>
              <a:rPr lang="en-US" sz="2600" dirty="0"/>
              <a:t> to the past but we can’t </a:t>
            </a:r>
            <a:r>
              <a:rPr lang="en-US" sz="2600" i="1" dirty="0"/>
              <a:t>think </a:t>
            </a:r>
            <a:r>
              <a:rPr lang="en-US" sz="2600" dirty="0"/>
              <a:t>like the past</a:t>
            </a:r>
            <a:endParaRPr lang="en-CA" sz="2600" dirty="0"/>
          </a:p>
          <a:p>
            <a:pPr marL="0" indent="0">
              <a:buNone/>
            </a:pPr>
            <a:endParaRPr lang="en-CA" sz="1300" dirty="0"/>
          </a:p>
          <a:p>
            <a:r>
              <a:rPr lang="en-US" sz="2600" dirty="0"/>
              <a:t>We can “infer” how people felt and thought in the past by understanding the context (the time period or event) and by assessing evidence</a:t>
            </a:r>
            <a:endParaRPr lang="en-CA" sz="2600" dirty="0"/>
          </a:p>
          <a:p>
            <a:endParaRPr lang="en-CA" dirty="0"/>
          </a:p>
        </p:txBody>
      </p:sp>
    </p:spTree>
    <p:extLst>
      <p:ext uri="{BB962C8B-B14F-4D97-AF65-F5344CB8AC3E}">
        <p14:creationId xmlns:p14="http://schemas.microsoft.com/office/powerpoint/2010/main" val="40397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ww1propaganda.com/sites/default/files/3g12664u-1479.jpg?13109556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16633"/>
            <a:ext cx="4534248" cy="608344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264024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rop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344" y="9358"/>
            <a:ext cx="4473692"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3"/>
          <p:cNvSpPr txBox="1">
            <a:spLocks/>
          </p:cNvSpPr>
          <p:nvPr/>
        </p:nvSpPr>
        <p:spPr>
          <a:xfrm>
            <a:off x="5591944" y="692697"/>
            <a:ext cx="5256584" cy="5301225"/>
          </a:xfrm>
          <a:prstGeom prst="rect">
            <a:avLst/>
          </a:prstGeom>
        </p:spPr>
        <p:txBody>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buFont typeface="Arial" pitchFamily="34" charset="0"/>
              <a:buChar char="•"/>
            </a:pPr>
            <a:r>
              <a:rPr lang="en-US"/>
              <a:t>Initial Observations: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Inferences</a:t>
            </a:r>
          </a:p>
          <a:p>
            <a:pPr>
              <a:buFont typeface="Arial" pitchFamily="34" charset="0"/>
              <a:buChar char="•"/>
            </a:pPr>
            <a:endParaRPr lang="en-US"/>
          </a:p>
          <a:p>
            <a:pPr>
              <a:buFont typeface="Arial" pitchFamily="34" charset="0"/>
              <a:buChar char="•"/>
            </a:pPr>
            <a:endParaRPr lang="en-US"/>
          </a:p>
          <a:p>
            <a:pPr>
              <a:buFont typeface="Arial" pitchFamily="34" charset="0"/>
              <a:buChar char="•"/>
            </a:pPr>
            <a:r>
              <a:rPr lang="en-US"/>
              <a:t>Perspectives</a:t>
            </a:r>
            <a:endParaRPr lang="en-US" dirty="0"/>
          </a:p>
        </p:txBody>
      </p:sp>
    </p:spTree>
    <p:extLst>
      <p:ext uri="{BB962C8B-B14F-4D97-AF65-F5344CB8AC3E}">
        <p14:creationId xmlns:p14="http://schemas.microsoft.com/office/powerpoint/2010/main" val="100930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97673"/>
          </a:xfrm>
        </p:spPr>
        <p:txBody>
          <a:bodyPr>
            <a:normAutofit/>
          </a:bodyPr>
          <a:lstStyle/>
          <a:p>
            <a:pPr algn="ctr"/>
            <a:r>
              <a:rPr lang="en-US" sz="4000" dirty="0"/>
              <a:t>Wrap Up – </a:t>
            </a:r>
            <a:r>
              <a:rPr lang="en-US" sz="4000" dirty="0" smtClean="0"/>
              <a:t>Would You Go?</a:t>
            </a:r>
            <a:endParaRPr lang="en-CA" sz="4000" dirty="0"/>
          </a:p>
        </p:txBody>
      </p:sp>
      <p:sp>
        <p:nvSpPr>
          <p:cNvPr id="3" name="Content Placeholder 2"/>
          <p:cNvSpPr>
            <a:spLocks noGrp="1"/>
          </p:cNvSpPr>
          <p:nvPr>
            <p:ph idx="1"/>
          </p:nvPr>
        </p:nvSpPr>
        <p:spPr>
          <a:xfrm>
            <a:off x="1524464" y="1905000"/>
            <a:ext cx="9143538" cy="1334146"/>
          </a:xfrm>
        </p:spPr>
        <p:txBody>
          <a:bodyPr>
            <a:normAutofit/>
          </a:bodyPr>
          <a:lstStyle/>
          <a:p>
            <a:pPr>
              <a:buFont typeface="Arial" panose="020B0604020202020204" pitchFamily="34" charset="0"/>
              <a:buChar char="•"/>
            </a:pPr>
            <a:r>
              <a:rPr lang="en-US" sz="2800" dirty="0" smtClean="0"/>
              <a:t>Simple: After looking at all of these posters, imagine you’re alive and of age to serve in 1914. Which one would be most likely to convince you to go to war?</a:t>
            </a:r>
            <a:endParaRPr lang="en-CA" sz="2800" dirty="0"/>
          </a:p>
        </p:txBody>
      </p:sp>
      <p:pic>
        <p:nvPicPr>
          <p:cNvPr id="1026" name="Picture 2" descr="Image result for 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759" y="3558173"/>
            <a:ext cx="6476947" cy="259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3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Picture Analysis</a:t>
            </a:r>
            <a:endParaRPr lang="en-CA" sz="3600" dirty="0"/>
          </a:p>
        </p:txBody>
      </p:sp>
      <p:sp>
        <p:nvSpPr>
          <p:cNvPr id="3" name="Content Placeholder 2"/>
          <p:cNvSpPr>
            <a:spLocks noGrp="1"/>
          </p:cNvSpPr>
          <p:nvPr>
            <p:ph idx="1"/>
          </p:nvPr>
        </p:nvSpPr>
        <p:spPr>
          <a:xfrm>
            <a:off x="526942" y="2093976"/>
            <a:ext cx="5377913" cy="4050792"/>
          </a:xfrm>
        </p:spPr>
        <p:txBody>
          <a:bodyPr>
            <a:normAutofit/>
          </a:bodyPr>
          <a:lstStyle/>
          <a:p>
            <a:pPr marL="0" indent="0">
              <a:buNone/>
            </a:pPr>
            <a:r>
              <a:rPr lang="en-US" dirty="0" smtClean="0"/>
              <a:t>Use the inquiry questions on your sheet to guide your analysis of the following picture:</a:t>
            </a:r>
          </a:p>
          <a:p>
            <a:pPr marL="0" indent="0">
              <a:buNone/>
            </a:pPr>
            <a:endParaRPr lang="en-CA" sz="1100" dirty="0"/>
          </a:p>
          <a:p>
            <a:pPr lvl="0"/>
            <a:r>
              <a:rPr lang="en-CA" dirty="0"/>
              <a:t>What is your immediate response to this picture?</a:t>
            </a:r>
          </a:p>
          <a:p>
            <a:pPr lvl="0"/>
            <a:r>
              <a:rPr lang="en-CA" dirty="0" smtClean="0"/>
              <a:t>What </a:t>
            </a:r>
            <a:r>
              <a:rPr lang="en-CA" dirty="0"/>
              <a:t>is their perspective on this issue</a:t>
            </a:r>
            <a:r>
              <a:rPr lang="en-CA" dirty="0" smtClean="0"/>
              <a:t>?</a:t>
            </a:r>
            <a:r>
              <a:rPr lang="en-CA" dirty="0"/>
              <a:t> </a:t>
            </a:r>
          </a:p>
          <a:p>
            <a:pPr lvl="0"/>
            <a:r>
              <a:rPr lang="en-CA" dirty="0" smtClean="0"/>
              <a:t>What </a:t>
            </a:r>
            <a:r>
              <a:rPr lang="en-CA" dirty="0"/>
              <a:t>can we understand about that time based on their perspective?</a:t>
            </a:r>
          </a:p>
          <a:p>
            <a:pPr lvl="0"/>
            <a:r>
              <a:rPr lang="en-CA" dirty="0" smtClean="0"/>
              <a:t>If </a:t>
            </a:r>
            <a:r>
              <a:rPr lang="en-CA" dirty="0"/>
              <a:t>these people were transported to the present what do you think their reaction would be?</a:t>
            </a:r>
          </a:p>
          <a:p>
            <a:endParaRPr lang="en-CA" dirty="0"/>
          </a:p>
        </p:txBody>
      </p:sp>
      <p:pic>
        <p:nvPicPr>
          <p:cNvPr id="1026" name="Picture 2" descr="Image result for se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601" y="2093976"/>
            <a:ext cx="5404553" cy="389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smtClean="0"/>
              <a:t>Canada Enter the War</a:t>
            </a:r>
            <a:endParaRPr lang="en-CA" sz="6000" dirty="0"/>
          </a:p>
        </p:txBody>
      </p:sp>
      <p:sp>
        <p:nvSpPr>
          <p:cNvPr id="3" name="Subtitle 2"/>
          <p:cNvSpPr>
            <a:spLocks noGrp="1"/>
          </p:cNvSpPr>
          <p:nvPr>
            <p:ph type="subTitle" idx="1"/>
          </p:nvPr>
        </p:nvSpPr>
        <p:spPr>
          <a:xfrm>
            <a:off x="1069848" y="4389120"/>
            <a:ext cx="9948672" cy="1069848"/>
          </a:xfrm>
        </p:spPr>
        <p:txBody>
          <a:bodyPr/>
          <a:lstStyle/>
          <a:p>
            <a:pPr algn="ctr"/>
            <a:r>
              <a:rPr lang="en-US" dirty="0" smtClean="0">
                <a:solidFill>
                  <a:srgbClr val="FF0000"/>
                </a:solidFill>
              </a:rPr>
              <a:t>Big Questions – 2,3</a:t>
            </a:r>
          </a:p>
          <a:p>
            <a:pPr algn="ctr"/>
            <a:r>
              <a:rPr lang="en-US" dirty="0" smtClean="0">
                <a:solidFill>
                  <a:srgbClr val="FF0000"/>
                </a:solidFill>
              </a:rPr>
              <a:t>HTC – Using Sources </a:t>
            </a:r>
            <a:endParaRPr lang="en-CA" dirty="0">
              <a:solidFill>
                <a:srgbClr val="FF0000"/>
              </a:solidFill>
            </a:endParaRPr>
          </a:p>
        </p:txBody>
      </p:sp>
    </p:spTree>
    <p:extLst>
      <p:ext uri="{BB962C8B-B14F-4D97-AF65-F5344CB8AC3E}">
        <p14:creationId xmlns:p14="http://schemas.microsoft.com/office/powerpoint/2010/main" val="106260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9848" y="898902"/>
            <a:ext cx="4754880" cy="5273298"/>
          </a:xfrm>
        </p:spPr>
        <p:txBody>
          <a:bodyPr>
            <a:normAutofit/>
          </a:bodyPr>
          <a:lstStyle/>
          <a:p>
            <a:pPr>
              <a:buFont typeface="Arial" panose="020B0604020202020204" pitchFamily="34" charset="0"/>
              <a:buChar char="•"/>
            </a:pPr>
            <a:r>
              <a:rPr lang="en-US" sz="2800" b="1" dirty="0" smtClean="0"/>
              <a:t>Quick Discuss: </a:t>
            </a:r>
            <a:r>
              <a:rPr lang="en-US" sz="2800" dirty="0" smtClean="0"/>
              <a:t>If you were a young Canadian man in 1914 for what reasons would you choose to join or not join?</a:t>
            </a:r>
            <a:endParaRPr lang="en-CA" sz="2800" dirty="0"/>
          </a:p>
        </p:txBody>
      </p:sp>
      <p:pic>
        <p:nvPicPr>
          <p:cNvPr id="1026" name="Picture 2" descr="http://www.angelfire.com/ego/mr.f/images/propb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736" y="868039"/>
            <a:ext cx="3645599" cy="533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3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991892"/>
            <a:ext cx="10058400" cy="5180308"/>
          </a:xfrm>
        </p:spPr>
        <p:txBody>
          <a:bodyPr>
            <a:normAutofit lnSpcReduction="10000"/>
          </a:bodyPr>
          <a:lstStyle/>
          <a:p>
            <a:pPr>
              <a:buFont typeface="Arial" panose="020B0604020202020204" pitchFamily="34" charset="0"/>
              <a:buChar char="•"/>
            </a:pPr>
            <a:r>
              <a:rPr lang="en-US" sz="2800" dirty="0" smtClean="0"/>
              <a:t>As a former colony, Great Britain still controlled our </a:t>
            </a:r>
            <a:r>
              <a:rPr lang="en-US" sz="2800" b="1" dirty="0" smtClean="0"/>
              <a:t>foreign policy</a:t>
            </a:r>
          </a:p>
          <a:p>
            <a:pPr>
              <a:buFont typeface="Arial" panose="020B0604020202020204" pitchFamily="34" charset="0"/>
              <a:buChar char="•"/>
            </a:pPr>
            <a:r>
              <a:rPr lang="en-US" sz="2800" dirty="0" smtClean="0"/>
              <a:t>Support for war in Canada was overwhelming – We saw it as our duty (politically and socially)</a:t>
            </a:r>
          </a:p>
          <a:p>
            <a:pPr>
              <a:buFont typeface="Arial" panose="020B0604020202020204" pitchFamily="34" charset="0"/>
              <a:buChar char="•"/>
            </a:pPr>
            <a:r>
              <a:rPr lang="en-US" sz="2800" dirty="0" smtClean="0"/>
              <a:t>We immediately offered 25,000 soldiers despite having an army of only 3000</a:t>
            </a:r>
          </a:p>
          <a:p>
            <a:pPr>
              <a:buFont typeface="Arial" panose="020B0604020202020204" pitchFamily="34" charset="0"/>
              <a:buChar char="•"/>
            </a:pPr>
            <a:r>
              <a:rPr lang="en-US" sz="2800" dirty="0" smtClean="0"/>
              <a:t>People enlisted because:</a:t>
            </a:r>
          </a:p>
          <a:p>
            <a:pPr>
              <a:buFont typeface="Arial" panose="020B0604020202020204" pitchFamily="34" charset="0"/>
              <a:buChar char="•"/>
            </a:pPr>
            <a:r>
              <a:rPr lang="en-US" sz="2800" dirty="0" smtClean="0">
                <a:solidFill>
                  <a:srgbClr val="0070C0"/>
                </a:solidFill>
              </a:rPr>
              <a:t>They thought it would be a quick victory</a:t>
            </a:r>
          </a:p>
          <a:p>
            <a:pPr>
              <a:buFont typeface="Arial" panose="020B0604020202020204" pitchFamily="34" charset="0"/>
              <a:buChar char="•"/>
            </a:pPr>
            <a:r>
              <a:rPr lang="en-US" sz="2800" dirty="0" smtClean="0">
                <a:solidFill>
                  <a:srgbClr val="0070C0"/>
                </a:solidFill>
              </a:rPr>
              <a:t>A sense of adventure</a:t>
            </a:r>
          </a:p>
          <a:p>
            <a:pPr>
              <a:buFont typeface="Arial" panose="020B0604020202020204" pitchFamily="34" charset="0"/>
              <a:buChar char="•"/>
            </a:pPr>
            <a:r>
              <a:rPr lang="en-US" sz="2800" dirty="0" smtClean="0">
                <a:solidFill>
                  <a:srgbClr val="0070C0"/>
                </a:solidFill>
              </a:rPr>
              <a:t>A chance to support Canada while being loyal to Britain</a:t>
            </a:r>
          </a:p>
          <a:p>
            <a:pPr>
              <a:buFont typeface="Arial" panose="020B0604020202020204" pitchFamily="34" charset="0"/>
              <a:buChar char="•"/>
            </a:pPr>
            <a:r>
              <a:rPr lang="en-US" sz="2800" dirty="0" smtClean="0">
                <a:solidFill>
                  <a:srgbClr val="0070C0"/>
                </a:solidFill>
              </a:rPr>
              <a:t>A paycheck ($1 a day!)</a:t>
            </a:r>
            <a:endParaRPr lang="en-CA" sz="2800" dirty="0">
              <a:solidFill>
                <a:srgbClr val="0070C0"/>
              </a:solidFill>
            </a:endParaRPr>
          </a:p>
        </p:txBody>
      </p:sp>
    </p:spTree>
    <p:extLst>
      <p:ext uri="{BB962C8B-B14F-4D97-AF65-F5344CB8AC3E}">
        <p14:creationId xmlns:p14="http://schemas.microsoft.com/office/powerpoint/2010/main" val="33533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451" y="619932"/>
            <a:ext cx="6214820" cy="5552268"/>
          </a:xfrm>
        </p:spPr>
        <p:txBody>
          <a:bodyPr>
            <a:normAutofit/>
          </a:bodyPr>
          <a:lstStyle/>
          <a:p>
            <a:pPr>
              <a:buFont typeface="Arial" panose="020B0604020202020204" pitchFamily="34" charset="0"/>
              <a:buChar char="•"/>
            </a:pPr>
            <a:r>
              <a:rPr lang="en-US" sz="2800" dirty="0" smtClean="0"/>
              <a:t>Not everyone was welcomed: women could not enlist but were expected to encourage husbands and brothers to do so</a:t>
            </a:r>
          </a:p>
          <a:p>
            <a:pPr>
              <a:buFont typeface="Arial" panose="020B0604020202020204" pitchFamily="34" charset="0"/>
              <a:buChar char="•"/>
            </a:pPr>
            <a:r>
              <a:rPr lang="en-US" sz="2800" dirty="0" smtClean="0"/>
              <a:t>Some women became nurses, mechanics, etc. to support the troops</a:t>
            </a:r>
          </a:p>
          <a:p>
            <a:pPr>
              <a:buFont typeface="Arial" panose="020B0604020202020204" pitchFamily="34" charset="0"/>
              <a:buChar char="•"/>
            </a:pPr>
            <a:r>
              <a:rPr lang="en-US" sz="2800" dirty="0" smtClean="0"/>
              <a:t>Aboriginal Canadians were not required to enlist; many did anyway</a:t>
            </a:r>
          </a:p>
          <a:p>
            <a:pPr>
              <a:buFont typeface="Arial" panose="020B0604020202020204" pitchFamily="34" charset="0"/>
              <a:buChar char="•"/>
            </a:pPr>
            <a:r>
              <a:rPr lang="en-US" sz="2800" dirty="0" smtClean="0"/>
              <a:t>Most Black Canadians who tried to enlist were rejected; later they were given their own battalion due to racist attitudes of the time</a:t>
            </a:r>
            <a:endParaRPr lang="en-CA" sz="2800" dirty="0"/>
          </a:p>
        </p:txBody>
      </p:sp>
      <p:pic>
        <p:nvPicPr>
          <p:cNvPr id="5" name="Picture 5" descr="nurse -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967" y="619932"/>
            <a:ext cx="2195513"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mhs.mb.ca/docs/people/images/prince_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531" y="619933"/>
            <a:ext cx="1822019" cy="25066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1.canada.com/wp-content/uploads/2014/11/blacksoldiers2-93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967" y="3245234"/>
            <a:ext cx="4308583" cy="277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Two Leaders – Two Sides</a:t>
            </a:r>
            <a:endParaRPr lang="en-CA" sz="3600" dirty="0"/>
          </a:p>
        </p:txBody>
      </p:sp>
      <p:sp>
        <p:nvSpPr>
          <p:cNvPr id="3" name="Content Placeholder 2"/>
          <p:cNvSpPr>
            <a:spLocks noGrp="1"/>
          </p:cNvSpPr>
          <p:nvPr>
            <p:ph sz="half" idx="1"/>
          </p:nvPr>
        </p:nvSpPr>
        <p:spPr/>
        <p:txBody>
          <a:bodyPr>
            <a:normAutofit/>
          </a:bodyPr>
          <a:lstStyle/>
          <a:p>
            <a:pPr marL="0" indent="0">
              <a:buNone/>
            </a:pPr>
            <a:r>
              <a:rPr lang="en-US" sz="2200" b="1" dirty="0" smtClean="0"/>
              <a:t>Robert Borden</a:t>
            </a:r>
          </a:p>
          <a:p>
            <a:r>
              <a:rPr lang="en-US" sz="2200" dirty="0" smtClean="0"/>
              <a:t>Prime Minister of Canada 1911-1920</a:t>
            </a:r>
          </a:p>
          <a:p>
            <a:r>
              <a:rPr lang="en-US" sz="2200" dirty="0" smtClean="0"/>
              <a:t>Was Canada’s PM throughout WW1</a:t>
            </a:r>
          </a:p>
          <a:p>
            <a:r>
              <a:rPr lang="en-US" sz="2200" dirty="0" smtClean="0"/>
              <a:t>Introduced many defining changes (conscription, war tax, etc.) to Canada while helping us through wartime</a:t>
            </a:r>
            <a:endParaRPr lang="en-CA" sz="2200" dirty="0"/>
          </a:p>
        </p:txBody>
      </p:sp>
      <p:sp>
        <p:nvSpPr>
          <p:cNvPr id="4" name="Content Placeholder 3"/>
          <p:cNvSpPr>
            <a:spLocks noGrp="1"/>
          </p:cNvSpPr>
          <p:nvPr>
            <p:ph sz="half" idx="2"/>
          </p:nvPr>
        </p:nvSpPr>
        <p:spPr/>
        <p:txBody>
          <a:bodyPr>
            <a:normAutofit/>
          </a:bodyPr>
          <a:lstStyle/>
          <a:p>
            <a:pPr marL="0" indent="0">
              <a:buNone/>
            </a:pPr>
            <a:r>
              <a:rPr lang="en-US" sz="2200" b="1" dirty="0" err="1" smtClean="0"/>
              <a:t>Wilfrid</a:t>
            </a:r>
            <a:r>
              <a:rPr lang="en-US" sz="2200" b="1" dirty="0" smtClean="0"/>
              <a:t> Laurier</a:t>
            </a:r>
          </a:p>
          <a:p>
            <a:r>
              <a:rPr lang="en-US" sz="2200" dirty="0" smtClean="0"/>
              <a:t>Prime Minister of Canada 1896-1911</a:t>
            </a:r>
          </a:p>
          <a:p>
            <a:r>
              <a:rPr lang="en-US" sz="2200" dirty="0" smtClean="0"/>
              <a:t>Canada’s 1</a:t>
            </a:r>
            <a:r>
              <a:rPr lang="en-US" sz="2200" baseline="30000" dirty="0" smtClean="0"/>
              <a:t>st</a:t>
            </a:r>
            <a:r>
              <a:rPr lang="en-US" sz="2200" dirty="0" smtClean="0"/>
              <a:t> French-Canadian PM, also our first Liberal</a:t>
            </a:r>
          </a:p>
          <a:p>
            <a:r>
              <a:rPr lang="en-US" sz="2200" dirty="0" smtClean="0"/>
              <a:t>Ushered in a new era of growth and change</a:t>
            </a:r>
            <a:endParaRPr lang="en-CA" sz="2200" dirty="0"/>
          </a:p>
        </p:txBody>
      </p:sp>
    </p:spTree>
    <p:extLst>
      <p:ext uri="{BB962C8B-B14F-4D97-AF65-F5344CB8AC3E}">
        <p14:creationId xmlns:p14="http://schemas.microsoft.com/office/powerpoint/2010/main" val="17875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Using Primary Sources as Evidence</a:t>
            </a:r>
            <a:endParaRPr lang="en-CA" sz="4000" dirty="0"/>
          </a:p>
        </p:txBody>
      </p:sp>
      <p:sp>
        <p:nvSpPr>
          <p:cNvPr id="3" name="Content Placeholder 2"/>
          <p:cNvSpPr>
            <a:spLocks noGrp="1"/>
          </p:cNvSpPr>
          <p:nvPr>
            <p:ph idx="1"/>
          </p:nvPr>
        </p:nvSpPr>
        <p:spPr>
          <a:xfrm>
            <a:off x="464950" y="2093976"/>
            <a:ext cx="4060555" cy="4078224"/>
          </a:xfrm>
        </p:spPr>
        <p:txBody>
          <a:bodyPr>
            <a:normAutofit/>
          </a:bodyPr>
          <a:lstStyle/>
          <a:p>
            <a:pPr>
              <a:buFont typeface="Arial" panose="020B0604020202020204" pitchFamily="34" charset="0"/>
              <a:buChar char="•"/>
            </a:pPr>
            <a:r>
              <a:rPr lang="en-US" sz="2400" dirty="0" smtClean="0"/>
              <a:t>Set up the t-chart you see in your notes</a:t>
            </a:r>
          </a:p>
          <a:p>
            <a:pPr>
              <a:buFont typeface="Arial" panose="020B0604020202020204" pitchFamily="34" charset="0"/>
              <a:buChar char="•"/>
            </a:pPr>
            <a:r>
              <a:rPr lang="en-US" sz="2400" dirty="0" smtClean="0"/>
              <a:t>Read Evidence 1.5 and 1.6 in the CSI textbook (pg. 5) and answer the questions (in red) in the chart</a:t>
            </a:r>
          </a:p>
          <a:p>
            <a:pPr>
              <a:buFont typeface="Arial" panose="020B0604020202020204" pitchFamily="34" charset="0"/>
              <a:buChar char="•"/>
            </a:pPr>
            <a:r>
              <a:rPr lang="en-US" sz="2400" b="1" dirty="0" smtClean="0"/>
              <a:t>Think About This</a:t>
            </a:r>
            <a:r>
              <a:rPr lang="en-US" sz="2400" dirty="0" smtClean="0"/>
              <a:t>: So how is Canada going to get people to join?</a:t>
            </a:r>
            <a:endParaRPr lang="en-CA" sz="2400" dirty="0"/>
          </a:p>
        </p:txBody>
      </p:sp>
      <p:graphicFrame>
        <p:nvGraphicFramePr>
          <p:cNvPr id="4" name="Table 3"/>
          <p:cNvGraphicFramePr>
            <a:graphicFrameLocks noGrp="1"/>
          </p:cNvGraphicFramePr>
          <p:nvPr>
            <p:extLst>
              <p:ext uri="{D42A27DB-BD31-4B8C-83A1-F6EECF244321}">
                <p14:modId xmlns:p14="http://schemas.microsoft.com/office/powerpoint/2010/main" val="2175327221"/>
              </p:ext>
            </p:extLst>
          </p:nvPr>
        </p:nvGraphicFramePr>
        <p:xfrm>
          <a:off x="4928925" y="2035855"/>
          <a:ext cx="6586316" cy="4136345"/>
        </p:xfrm>
        <a:graphic>
          <a:graphicData uri="http://schemas.openxmlformats.org/drawingml/2006/table">
            <a:tbl>
              <a:tblPr firstRow="1" bandRow="1">
                <a:tableStyleId>{5C22544A-7EE6-4342-B048-85BDC9FD1C3A}</a:tableStyleId>
              </a:tblPr>
              <a:tblGrid>
                <a:gridCol w="3331672"/>
                <a:gridCol w="3254644"/>
              </a:tblGrid>
              <a:tr h="540738">
                <a:tc>
                  <a:txBody>
                    <a:bodyPr/>
                    <a:lstStyle/>
                    <a:p>
                      <a:pPr algn="ctr"/>
                      <a:r>
                        <a:rPr lang="en-US" sz="2000" dirty="0" smtClean="0"/>
                        <a:t>Robert</a:t>
                      </a:r>
                      <a:r>
                        <a:rPr lang="en-US" sz="2000" baseline="0" dirty="0" smtClean="0"/>
                        <a:t> Borden</a:t>
                      </a:r>
                      <a:endParaRPr lang="en-CA" sz="2000" dirty="0"/>
                    </a:p>
                  </a:txBody>
                  <a:tcPr/>
                </a:tc>
                <a:tc>
                  <a:txBody>
                    <a:bodyPr/>
                    <a:lstStyle/>
                    <a:p>
                      <a:pPr algn="ctr"/>
                      <a:r>
                        <a:rPr lang="en-US" sz="2000" dirty="0" err="1" smtClean="0"/>
                        <a:t>Wilfrid</a:t>
                      </a:r>
                      <a:r>
                        <a:rPr lang="en-US" sz="2000" dirty="0" smtClean="0"/>
                        <a:t> Laurier</a:t>
                      </a:r>
                      <a:endParaRPr lang="en-CA" sz="2000" dirty="0"/>
                    </a:p>
                  </a:txBody>
                  <a:tcPr/>
                </a:tc>
              </a:tr>
              <a:tr h="3595607">
                <a:tc>
                  <a:txBody>
                    <a:bodyPr/>
                    <a:lstStyle/>
                    <a:p>
                      <a:endParaRPr lang="en-CA" dirty="0"/>
                    </a:p>
                  </a:txBody>
                  <a:tcPr/>
                </a:tc>
                <a:tc>
                  <a:txBody>
                    <a:bodyPr/>
                    <a:lstStyle/>
                    <a:p>
                      <a:endParaRPr lang="en-CA" dirty="0"/>
                    </a:p>
                  </a:txBody>
                  <a:tcPr/>
                </a:tc>
              </a:tr>
            </a:tbl>
          </a:graphicData>
        </a:graphic>
      </p:graphicFrame>
    </p:spTree>
    <p:extLst>
      <p:ext uri="{BB962C8B-B14F-4D97-AF65-F5344CB8AC3E}">
        <p14:creationId xmlns:p14="http://schemas.microsoft.com/office/powerpoint/2010/main" val="1700564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Wood Type</Template>
  <TotalTime>640</TotalTime>
  <Words>843</Words>
  <Application>Microsoft Office PowerPoint</Application>
  <PresentationFormat>Widescreen</PresentationFormat>
  <Paragraphs>143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Georgia</vt:lpstr>
      <vt:lpstr>Trebuchet MS</vt:lpstr>
      <vt:lpstr>Wingdings</vt:lpstr>
      <vt:lpstr>Wood Type</vt:lpstr>
      <vt:lpstr>Mind’s On – What’s in a Name?</vt:lpstr>
      <vt:lpstr>Defining Historical Perspective</vt:lpstr>
      <vt:lpstr>Picture Analysis</vt:lpstr>
      <vt:lpstr>Canada Enter the War</vt:lpstr>
      <vt:lpstr>PowerPoint Presentation</vt:lpstr>
      <vt:lpstr>PowerPoint Presentation</vt:lpstr>
      <vt:lpstr>PowerPoint Presentation</vt:lpstr>
      <vt:lpstr>Two Leaders – Two Sides</vt:lpstr>
      <vt:lpstr>Using Primary Sources as Evidence</vt:lpstr>
      <vt:lpstr>PowerPoint Presentation</vt:lpstr>
      <vt:lpstr>Source Analysis – Propaganda Posters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 – Would You Go?</vt:lpstr>
    </vt:vector>
  </TitlesOfParts>
  <Company>Trillium Lakelands 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 On – Quick Vote</dc:title>
  <dc:creator>Shields, Jeff</dc:creator>
  <cp:lastModifiedBy>Shields, Jeff</cp:lastModifiedBy>
  <cp:revision>13</cp:revision>
  <dcterms:created xsi:type="dcterms:W3CDTF">2016-02-18T19:53:43Z</dcterms:created>
  <dcterms:modified xsi:type="dcterms:W3CDTF">2017-02-13T20:27:22Z</dcterms:modified>
</cp:coreProperties>
</file>